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759" r:id="rId2"/>
    <p:sldId id="761" r:id="rId3"/>
    <p:sldId id="762" r:id="rId4"/>
    <p:sldId id="760" r:id="rId5"/>
    <p:sldId id="763" r:id="rId6"/>
    <p:sldId id="764" r:id="rId7"/>
    <p:sldId id="765" r:id="rId8"/>
    <p:sldId id="758" r:id="rId9"/>
    <p:sldId id="729" r:id="rId10"/>
    <p:sldId id="676" r:id="rId11"/>
    <p:sldId id="677" r:id="rId12"/>
    <p:sldId id="517" r:id="rId13"/>
    <p:sldId id="731" r:id="rId14"/>
    <p:sldId id="499" r:id="rId15"/>
    <p:sldId id="730" r:id="rId16"/>
    <p:sldId id="734" r:id="rId17"/>
    <p:sldId id="618" r:id="rId18"/>
    <p:sldId id="732" r:id="rId19"/>
    <p:sldId id="747" r:id="rId20"/>
    <p:sldId id="746" r:id="rId21"/>
    <p:sldId id="745" r:id="rId22"/>
    <p:sldId id="744" r:id="rId23"/>
    <p:sldId id="743" r:id="rId24"/>
    <p:sldId id="742" r:id="rId25"/>
    <p:sldId id="741" r:id="rId26"/>
    <p:sldId id="740" r:id="rId27"/>
    <p:sldId id="510" r:id="rId28"/>
    <p:sldId id="739" r:id="rId29"/>
    <p:sldId id="511" r:id="rId30"/>
    <p:sldId id="512" r:id="rId31"/>
    <p:sldId id="513" r:id="rId32"/>
    <p:sldId id="514" r:id="rId33"/>
    <p:sldId id="515" r:id="rId34"/>
    <p:sldId id="516" r:id="rId3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35" autoAdjust="0"/>
    <p:restoredTop sz="80038" autoAdjust="0"/>
  </p:normalViewPr>
  <p:slideViewPr>
    <p:cSldViewPr>
      <p:cViewPr varScale="1">
        <p:scale>
          <a:sx n="68" d="100"/>
          <a:sy n="68" d="100"/>
        </p:scale>
        <p:origin x="2112" y="53"/>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13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309E0E9-ED6B-478D-A153-B38D6DB7DF13}" type="datetimeFigureOut">
              <a:rPr lang="en-US" smtClean="0"/>
              <a:pPr/>
              <a:t>9/2/2022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CA07A30A-D0FE-4E31-9E27-FDD5606E2656}" type="slidenum">
              <a:rPr lang="en-US" smtClean="0"/>
              <a:pPr/>
              <a:t>‹#›</a:t>
            </a:fld>
            <a:endParaRPr lang="en-US"/>
          </a:p>
        </p:txBody>
      </p:sp>
    </p:spTree>
    <p:extLst>
      <p:ext uri="{BB962C8B-B14F-4D97-AF65-F5344CB8AC3E}">
        <p14:creationId xmlns:p14="http://schemas.microsoft.com/office/powerpoint/2010/main" val="1635657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DFFU39A3fPY"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generally prefer not to have a TA grade these. </a:t>
            </a:r>
          </a:p>
          <a:p>
            <a:pPr marL="228600" indent="-228600">
              <a:buAutoNum type="arabicPeriod"/>
            </a:pPr>
            <a:r>
              <a:rPr lang="en-US" dirty="0"/>
              <a:t>They are slow.</a:t>
            </a:r>
          </a:p>
          <a:p>
            <a:pPr marL="228600" indent="-228600">
              <a:buAutoNum type="arabicPeriod"/>
            </a:pPr>
            <a:r>
              <a:rPr lang="en-US" dirty="0"/>
              <a:t>I like to see what you are missing so that I can make sure to address the most important points.</a:t>
            </a:r>
          </a:p>
        </p:txBody>
      </p:sp>
      <p:sp>
        <p:nvSpPr>
          <p:cNvPr id="4" name="Slide Number Placeholder 3"/>
          <p:cNvSpPr>
            <a:spLocks noGrp="1"/>
          </p:cNvSpPr>
          <p:nvPr>
            <p:ph type="sldNum" sz="quarter" idx="5"/>
          </p:nvPr>
        </p:nvSpPr>
        <p:spPr/>
        <p:txBody>
          <a:bodyPr/>
          <a:lstStyle/>
          <a:p>
            <a:fld id="{CA07A30A-D0FE-4E31-9E27-FDD5606E2656}" type="slidenum">
              <a:rPr lang="en-US" smtClean="0"/>
              <a:pPr/>
              <a:t>1</a:t>
            </a:fld>
            <a:endParaRPr lang="en-US"/>
          </a:p>
        </p:txBody>
      </p:sp>
    </p:spTree>
    <p:extLst>
      <p:ext uri="{BB962C8B-B14F-4D97-AF65-F5344CB8AC3E}">
        <p14:creationId xmlns:p14="http://schemas.microsoft.com/office/powerpoint/2010/main" val="844938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Planes defined by perpendicular vector.</a:t>
            </a:r>
          </a:p>
          <a:p>
            <a:r>
              <a:rPr lang="en-US" dirty="0"/>
              <a:t>(01)</a:t>
            </a:r>
            <a:r>
              <a:rPr lang="en-US" baseline="0" dirty="0"/>
              <a:t> Or (010), don’t have to put in third dimension</a:t>
            </a:r>
          </a:p>
          <a:p>
            <a:r>
              <a:rPr lang="en-US" dirty="0"/>
              <a:t>Compare distance in real space for (01) and (11):</a:t>
            </a:r>
            <a:r>
              <a:rPr lang="en-US" baseline="0" dirty="0"/>
              <a:t> a to 1.41a/2 or about .7a</a:t>
            </a:r>
          </a:p>
          <a:p>
            <a:r>
              <a:rPr lang="en-US" baseline="0" dirty="0"/>
              <a:t>What planes are these? Easier to tell from k space. (12)</a:t>
            </a:r>
            <a:endParaRPr lang="en-US" dirty="0"/>
          </a:p>
        </p:txBody>
      </p:sp>
      <p:sp>
        <p:nvSpPr>
          <p:cNvPr id="4" name="Slide Number Placeholder 3"/>
          <p:cNvSpPr>
            <a:spLocks noGrp="1"/>
          </p:cNvSpPr>
          <p:nvPr>
            <p:ph type="sldNum" sz="quarter" idx="10"/>
          </p:nvPr>
        </p:nvSpPr>
        <p:spPr/>
        <p:txBody>
          <a:bodyPr/>
          <a:lstStyle/>
          <a:p>
            <a:fld id="{CA07A30A-D0FE-4E31-9E27-FDD5606E2656}" type="slidenum">
              <a:rPr lang="en-US" smtClean="0"/>
              <a:pPr/>
              <a:t>19</a:t>
            </a:fld>
            <a:endParaRPr lang="en-US"/>
          </a:p>
        </p:txBody>
      </p:sp>
    </p:spTree>
    <p:extLst>
      <p:ext uri="{BB962C8B-B14F-4D97-AF65-F5344CB8AC3E}">
        <p14:creationId xmlns:p14="http://schemas.microsoft.com/office/powerpoint/2010/main" val="2730718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Planes defined by perpendicular vector.</a:t>
            </a:r>
          </a:p>
          <a:p>
            <a:r>
              <a:rPr lang="en-US" dirty="0"/>
              <a:t>(01)</a:t>
            </a:r>
            <a:r>
              <a:rPr lang="en-US" baseline="0" dirty="0"/>
              <a:t> Or (010), don’t have to put in third dimension</a:t>
            </a:r>
          </a:p>
          <a:p>
            <a:r>
              <a:rPr lang="en-US" dirty="0"/>
              <a:t>Compare distance in real space for (01) and (11):</a:t>
            </a:r>
            <a:r>
              <a:rPr lang="en-US" baseline="0" dirty="0"/>
              <a:t> a to 1.41a/2 or about .7a</a:t>
            </a:r>
          </a:p>
          <a:p>
            <a:r>
              <a:rPr lang="en-US" baseline="0" dirty="0"/>
              <a:t>What planes are these? Easier to tell from k space. (12)</a:t>
            </a:r>
            <a:endParaRPr lang="en-US" dirty="0"/>
          </a:p>
        </p:txBody>
      </p:sp>
      <p:sp>
        <p:nvSpPr>
          <p:cNvPr id="4" name="Slide Number Placeholder 3"/>
          <p:cNvSpPr>
            <a:spLocks noGrp="1"/>
          </p:cNvSpPr>
          <p:nvPr>
            <p:ph type="sldNum" sz="quarter" idx="10"/>
          </p:nvPr>
        </p:nvSpPr>
        <p:spPr/>
        <p:txBody>
          <a:bodyPr/>
          <a:lstStyle/>
          <a:p>
            <a:fld id="{CA07A30A-D0FE-4E31-9E27-FDD5606E2656}" type="slidenum">
              <a:rPr lang="en-US" smtClean="0"/>
              <a:pPr/>
              <a:t>20</a:t>
            </a:fld>
            <a:endParaRPr lang="en-US"/>
          </a:p>
        </p:txBody>
      </p:sp>
    </p:spTree>
    <p:extLst>
      <p:ext uri="{BB962C8B-B14F-4D97-AF65-F5344CB8AC3E}">
        <p14:creationId xmlns:p14="http://schemas.microsoft.com/office/powerpoint/2010/main" val="1354219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Planes defined by perpendicular vector.</a:t>
            </a:r>
          </a:p>
          <a:p>
            <a:r>
              <a:rPr lang="en-US" dirty="0"/>
              <a:t>(01)</a:t>
            </a:r>
            <a:r>
              <a:rPr lang="en-US" baseline="0" dirty="0"/>
              <a:t> Or (010), don’t have to put in third dimension</a:t>
            </a:r>
          </a:p>
          <a:p>
            <a:r>
              <a:rPr lang="en-US" dirty="0"/>
              <a:t>Compare distance in real space for (01) and (11):</a:t>
            </a:r>
            <a:r>
              <a:rPr lang="en-US" baseline="0" dirty="0"/>
              <a:t> a to 1.41a/2 or about .7a</a:t>
            </a:r>
          </a:p>
          <a:p>
            <a:r>
              <a:rPr lang="en-US" baseline="0" dirty="0"/>
              <a:t>What planes are these? Easier to tell from k space. (12)</a:t>
            </a:r>
            <a:endParaRPr lang="en-US" dirty="0"/>
          </a:p>
        </p:txBody>
      </p:sp>
      <p:sp>
        <p:nvSpPr>
          <p:cNvPr id="4" name="Slide Number Placeholder 3"/>
          <p:cNvSpPr>
            <a:spLocks noGrp="1"/>
          </p:cNvSpPr>
          <p:nvPr>
            <p:ph type="sldNum" sz="quarter" idx="10"/>
          </p:nvPr>
        </p:nvSpPr>
        <p:spPr/>
        <p:txBody>
          <a:bodyPr/>
          <a:lstStyle/>
          <a:p>
            <a:fld id="{CA07A30A-D0FE-4E31-9E27-FDD5606E2656}" type="slidenum">
              <a:rPr lang="en-US" smtClean="0"/>
              <a:pPr/>
              <a:t>21</a:t>
            </a:fld>
            <a:endParaRPr lang="en-US"/>
          </a:p>
        </p:txBody>
      </p:sp>
    </p:spTree>
    <p:extLst>
      <p:ext uri="{BB962C8B-B14F-4D97-AF65-F5344CB8AC3E}">
        <p14:creationId xmlns:p14="http://schemas.microsoft.com/office/powerpoint/2010/main" val="1018124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Planes defined by perpendicular vector.</a:t>
            </a:r>
          </a:p>
          <a:p>
            <a:r>
              <a:rPr lang="en-US" dirty="0"/>
              <a:t>(01)</a:t>
            </a:r>
            <a:r>
              <a:rPr lang="en-US" baseline="0" dirty="0"/>
              <a:t> Or (010), don’t have to put in third dimension</a:t>
            </a:r>
          </a:p>
          <a:p>
            <a:r>
              <a:rPr lang="en-US" dirty="0"/>
              <a:t>Compare distance in real space for (01) and (11):</a:t>
            </a:r>
            <a:r>
              <a:rPr lang="en-US" baseline="0" dirty="0"/>
              <a:t> a to 1.41a/2 or about .7a</a:t>
            </a:r>
          </a:p>
          <a:p>
            <a:r>
              <a:rPr lang="en-US" baseline="0" dirty="0"/>
              <a:t>What planes are these? Easier to tell from k space. (12)</a:t>
            </a:r>
            <a:endParaRPr lang="en-US" dirty="0"/>
          </a:p>
        </p:txBody>
      </p:sp>
      <p:sp>
        <p:nvSpPr>
          <p:cNvPr id="4" name="Slide Number Placeholder 3"/>
          <p:cNvSpPr>
            <a:spLocks noGrp="1"/>
          </p:cNvSpPr>
          <p:nvPr>
            <p:ph type="sldNum" sz="quarter" idx="10"/>
          </p:nvPr>
        </p:nvSpPr>
        <p:spPr/>
        <p:txBody>
          <a:bodyPr/>
          <a:lstStyle/>
          <a:p>
            <a:fld id="{CA07A30A-D0FE-4E31-9E27-FDD5606E2656}" type="slidenum">
              <a:rPr lang="en-US" smtClean="0"/>
              <a:pPr/>
              <a:t>22</a:t>
            </a:fld>
            <a:endParaRPr lang="en-US"/>
          </a:p>
        </p:txBody>
      </p:sp>
    </p:spTree>
    <p:extLst>
      <p:ext uri="{BB962C8B-B14F-4D97-AF65-F5344CB8AC3E}">
        <p14:creationId xmlns:p14="http://schemas.microsoft.com/office/powerpoint/2010/main" val="801735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Planes defined by perpendicular vector.</a:t>
            </a:r>
          </a:p>
          <a:p>
            <a:r>
              <a:rPr lang="en-US" dirty="0"/>
              <a:t>(01)</a:t>
            </a:r>
            <a:r>
              <a:rPr lang="en-US" baseline="0" dirty="0"/>
              <a:t> Or (010), don’t have to put in third dimension</a:t>
            </a:r>
          </a:p>
          <a:p>
            <a:r>
              <a:rPr lang="en-US" dirty="0"/>
              <a:t>Compare distance in real space for (01) and (11):</a:t>
            </a:r>
            <a:r>
              <a:rPr lang="en-US" baseline="0" dirty="0"/>
              <a:t> a to 1.41a/2 or about .7a</a:t>
            </a:r>
          </a:p>
          <a:p>
            <a:r>
              <a:rPr lang="en-US" baseline="0" dirty="0"/>
              <a:t>What planes are these? Easier to tell from k space. (12)</a:t>
            </a:r>
            <a:endParaRPr lang="en-US" dirty="0"/>
          </a:p>
        </p:txBody>
      </p:sp>
      <p:sp>
        <p:nvSpPr>
          <p:cNvPr id="4" name="Slide Number Placeholder 3"/>
          <p:cNvSpPr>
            <a:spLocks noGrp="1"/>
          </p:cNvSpPr>
          <p:nvPr>
            <p:ph type="sldNum" sz="quarter" idx="10"/>
          </p:nvPr>
        </p:nvSpPr>
        <p:spPr/>
        <p:txBody>
          <a:bodyPr/>
          <a:lstStyle/>
          <a:p>
            <a:fld id="{CA07A30A-D0FE-4E31-9E27-FDD5606E2656}" type="slidenum">
              <a:rPr lang="en-US" smtClean="0"/>
              <a:pPr/>
              <a:t>23</a:t>
            </a:fld>
            <a:endParaRPr lang="en-US"/>
          </a:p>
        </p:txBody>
      </p:sp>
    </p:spTree>
    <p:extLst>
      <p:ext uri="{BB962C8B-B14F-4D97-AF65-F5344CB8AC3E}">
        <p14:creationId xmlns:p14="http://schemas.microsoft.com/office/powerpoint/2010/main" val="929725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Planes defined by perpendicular vector.</a:t>
            </a:r>
          </a:p>
          <a:p>
            <a:r>
              <a:rPr lang="en-US" dirty="0"/>
              <a:t>(01)</a:t>
            </a:r>
            <a:r>
              <a:rPr lang="en-US" baseline="0" dirty="0"/>
              <a:t> Or (010), don’t have to put in third dimension</a:t>
            </a:r>
          </a:p>
          <a:p>
            <a:r>
              <a:rPr lang="en-US" dirty="0"/>
              <a:t>Compare distance in real space for (01) and (11):</a:t>
            </a:r>
            <a:r>
              <a:rPr lang="en-US" baseline="0" dirty="0"/>
              <a:t> a to 1.41a/2 or about .7a</a:t>
            </a:r>
          </a:p>
          <a:p>
            <a:r>
              <a:rPr lang="en-US" baseline="0" dirty="0"/>
              <a:t>What planes are these? Easier to tell from k space. (12)</a:t>
            </a:r>
            <a:endParaRPr lang="en-US" dirty="0"/>
          </a:p>
        </p:txBody>
      </p:sp>
      <p:sp>
        <p:nvSpPr>
          <p:cNvPr id="4" name="Slide Number Placeholder 3"/>
          <p:cNvSpPr>
            <a:spLocks noGrp="1"/>
          </p:cNvSpPr>
          <p:nvPr>
            <p:ph type="sldNum" sz="quarter" idx="10"/>
          </p:nvPr>
        </p:nvSpPr>
        <p:spPr/>
        <p:txBody>
          <a:bodyPr/>
          <a:lstStyle/>
          <a:p>
            <a:fld id="{CA07A30A-D0FE-4E31-9E27-FDD5606E2656}" type="slidenum">
              <a:rPr lang="en-US" smtClean="0"/>
              <a:pPr/>
              <a:t>24</a:t>
            </a:fld>
            <a:endParaRPr lang="en-US"/>
          </a:p>
        </p:txBody>
      </p:sp>
    </p:spTree>
    <p:extLst>
      <p:ext uri="{BB962C8B-B14F-4D97-AF65-F5344CB8AC3E}">
        <p14:creationId xmlns:p14="http://schemas.microsoft.com/office/powerpoint/2010/main" val="3822882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Planes defined by perpendicular vector.</a:t>
            </a:r>
          </a:p>
          <a:p>
            <a:r>
              <a:rPr lang="en-US" dirty="0"/>
              <a:t>(01)</a:t>
            </a:r>
            <a:r>
              <a:rPr lang="en-US" baseline="0" dirty="0"/>
              <a:t> Or (010), don’t have to put in third dimension</a:t>
            </a:r>
          </a:p>
          <a:p>
            <a:r>
              <a:rPr lang="en-US" dirty="0"/>
              <a:t>Compare distance in real space for (01) and (11):</a:t>
            </a:r>
            <a:r>
              <a:rPr lang="en-US" baseline="0" dirty="0"/>
              <a:t> a to 1.41a/2 or about .7a</a:t>
            </a:r>
          </a:p>
          <a:p>
            <a:r>
              <a:rPr lang="en-US" baseline="0" dirty="0"/>
              <a:t>What planes are these? Easier to tell from k space. (12)</a:t>
            </a:r>
            <a:endParaRPr lang="en-US" dirty="0"/>
          </a:p>
        </p:txBody>
      </p:sp>
      <p:sp>
        <p:nvSpPr>
          <p:cNvPr id="4" name="Slide Number Placeholder 3"/>
          <p:cNvSpPr>
            <a:spLocks noGrp="1"/>
          </p:cNvSpPr>
          <p:nvPr>
            <p:ph type="sldNum" sz="quarter" idx="10"/>
          </p:nvPr>
        </p:nvSpPr>
        <p:spPr/>
        <p:txBody>
          <a:bodyPr/>
          <a:lstStyle/>
          <a:p>
            <a:fld id="{CA07A30A-D0FE-4E31-9E27-FDD5606E2656}" type="slidenum">
              <a:rPr lang="en-US" smtClean="0"/>
              <a:pPr/>
              <a:t>25</a:t>
            </a:fld>
            <a:endParaRPr lang="en-US"/>
          </a:p>
        </p:txBody>
      </p:sp>
    </p:spTree>
    <p:extLst>
      <p:ext uri="{BB962C8B-B14F-4D97-AF65-F5344CB8AC3E}">
        <p14:creationId xmlns:p14="http://schemas.microsoft.com/office/powerpoint/2010/main" val="4612410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Planes defined by perpendicular vector.</a:t>
            </a:r>
          </a:p>
          <a:p>
            <a:r>
              <a:rPr lang="en-US" dirty="0"/>
              <a:t>(01)</a:t>
            </a:r>
            <a:r>
              <a:rPr lang="en-US" baseline="0" dirty="0"/>
              <a:t> Or (010), don’t have to put in third dimension</a:t>
            </a:r>
          </a:p>
          <a:p>
            <a:r>
              <a:rPr lang="en-US" dirty="0"/>
              <a:t>Compare distance in real space for (01) and (11):</a:t>
            </a:r>
            <a:r>
              <a:rPr lang="en-US" baseline="0" dirty="0"/>
              <a:t> a to 1.41a/2 or about .7a</a:t>
            </a:r>
          </a:p>
          <a:p>
            <a:r>
              <a:rPr lang="en-US" baseline="0" dirty="0"/>
              <a:t>What planes are these? Easier to tell from k space. (12)</a:t>
            </a:r>
            <a:endParaRPr lang="en-US" dirty="0"/>
          </a:p>
        </p:txBody>
      </p:sp>
      <p:sp>
        <p:nvSpPr>
          <p:cNvPr id="4" name="Slide Number Placeholder 3"/>
          <p:cNvSpPr>
            <a:spLocks noGrp="1"/>
          </p:cNvSpPr>
          <p:nvPr>
            <p:ph type="sldNum" sz="quarter" idx="10"/>
          </p:nvPr>
        </p:nvSpPr>
        <p:spPr/>
        <p:txBody>
          <a:bodyPr/>
          <a:lstStyle/>
          <a:p>
            <a:fld id="{CA07A30A-D0FE-4E31-9E27-FDD5606E2656}" type="slidenum">
              <a:rPr lang="en-US" smtClean="0"/>
              <a:pPr/>
              <a:t>26</a:t>
            </a:fld>
            <a:endParaRPr lang="en-US"/>
          </a:p>
        </p:txBody>
      </p:sp>
    </p:spTree>
    <p:extLst>
      <p:ext uri="{BB962C8B-B14F-4D97-AF65-F5344CB8AC3E}">
        <p14:creationId xmlns:p14="http://schemas.microsoft.com/office/powerpoint/2010/main" val="3502690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Planes defined by perpendicular vector.</a:t>
            </a:r>
          </a:p>
          <a:p>
            <a:r>
              <a:rPr lang="en-US" dirty="0"/>
              <a:t>(01)</a:t>
            </a:r>
            <a:r>
              <a:rPr lang="en-US" baseline="0" dirty="0"/>
              <a:t> Or (010), don’t have to put in third dimension</a:t>
            </a:r>
          </a:p>
          <a:p>
            <a:r>
              <a:rPr lang="en-US" dirty="0"/>
              <a:t>Compare distance in real space for (01) and (11):</a:t>
            </a:r>
            <a:r>
              <a:rPr lang="en-US" baseline="0" dirty="0"/>
              <a:t> a to 1.41a/2 or about .7a</a:t>
            </a:r>
          </a:p>
          <a:p>
            <a:r>
              <a:rPr lang="en-US" baseline="0" dirty="0"/>
              <a:t>What planes are these? Easier to tell from k space. (12)</a:t>
            </a:r>
            <a:endParaRPr lang="en-US" dirty="0"/>
          </a:p>
        </p:txBody>
      </p:sp>
      <p:sp>
        <p:nvSpPr>
          <p:cNvPr id="4" name="Slide Number Placeholder 3"/>
          <p:cNvSpPr>
            <a:spLocks noGrp="1"/>
          </p:cNvSpPr>
          <p:nvPr>
            <p:ph type="sldNum" sz="quarter" idx="10"/>
          </p:nvPr>
        </p:nvSpPr>
        <p:spPr/>
        <p:txBody>
          <a:bodyPr/>
          <a:lstStyle/>
          <a:p>
            <a:fld id="{CA07A30A-D0FE-4E31-9E27-FDD5606E2656}" type="slidenum">
              <a:rPr lang="en-US" smtClean="0"/>
              <a:pPr/>
              <a:t>27</a:t>
            </a:fld>
            <a:endParaRPr lang="en-US"/>
          </a:p>
        </p:txBody>
      </p:sp>
    </p:spTree>
    <p:extLst>
      <p:ext uri="{BB962C8B-B14F-4D97-AF65-F5344CB8AC3E}">
        <p14:creationId xmlns:p14="http://schemas.microsoft.com/office/powerpoint/2010/main" val="35282673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Planes defined by perpendicular vector.</a:t>
            </a:r>
          </a:p>
          <a:p>
            <a:r>
              <a:rPr lang="en-US" dirty="0"/>
              <a:t>(01)</a:t>
            </a:r>
            <a:r>
              <a:rPr lang="en-US" baseline="0" dirty="0"/>
              <a:t> Or (010), don’t have to put in third dimension</a:t>
            </a:r>
          </a:p>
          <a:p>
            <a:r>
              <a:rPr lang="en-US" dirty="0"/>
              <a:t>Compare distance in real space for (01) and (11):</a:t>
            </a:r>
            <a:r>
              <a:rPr lang="en-US" baseline="0" dirty="0"/>
              <a:t> a to 1.41a/2 or about .7a</a:t>
            </a:r>
          </a:p>
          <a:p>
            <a:r>
              <a:rPr lang="en-US" baseline="0" dirty="0"/>
              <a:t>What planes are these? Easier to tell from k space. (12)</a:t>
            </a:r>
            <a:endParaRPr lang="en-US" dirty="0"/>
          </a:p>
        </p:txBody>
      </p:sp>
      <p:sp>
        <p:nvSpPr>
          <p:cNvPr id="4" name="Slide Number Placeholder 3"/>
          <p:cNvSpPr>
            <a:spLocks noGrp="1"/>
          </p:cNvSpPr>
          <p:nvPr>
            <p:ph type="sldNum" sz="quarter" idx="10"/>
          </p:nvPr>
        </p:nvSpPr>
        <p:spPr/>
        <p:txBody>
          <a:bodyPr/>
          <a:lstStyle/>
          <a:p>
            <a:fld id="{CA07A30A-D0FE-4E31-9E27-FDD5606E2656}" type="slidenum">
              <a:rPr lang="en-US" smtClean="0"/>
              <a:pPr/>
              <a:t>28</a:t>
            </a:fld>
            <a:endParaRPr lang="en-US"/>
          </a:p>
        </p:txBody>
      </p:sp>
    </p:spTree>
    <p:extLst>
      <p:ext uri="{BB962C8B-B14F-4D97-AF65-F5344CB8AC3E}">
        <p14:creationId xmlns:p14="http://schemas.microsoft.com/office/powerpoint/2010/main" val="1263294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https://www.youtube.com/watch?v=DFFU39A3fPY</a:t>
            </a:r>
            <a:endParaRPr lang="en-US" sz="1200" dirty="0"/>
          </a:p>
          <a:p>
            <a:endParaRPr lang="en-US" dirty="0"/>
          </a:p>
        </p:txBody>
      </p:sp>
      <p:sp>
        <p:nvSpPr>
          <p:cNvPr id="4" name="Slide Number Placeholder 3"/>
          <p:cNvSpPr>
            <a:spLocks noGrp="1"/>
          </p:cNvSpPr>
          <p:nvPr>
            <p:ph type="sldNum" sz="quarter" idx="5"/>
          </p:nvPr>
        </p:nvSpPr>
        <p:spPr/>
        <p:txBody>
          <a:bodyPr/>
          <a:lstStyle/>
          <a:p>
            <a:fld id="{CA07A30A-D0FE-4E31-9E27-FDD5606E2656}" type="slidenum">
              <a:rPr lang="en-US" smtClean="0"/>
              <a:pPr/>
              <a:t>11</a:t>
            </a:fld>
            <a:endParaRPr lang="en-US"/>
          </a:p>
        </p:txBody>
      </p:sp>
    </p:spTree>
    <p:extLst>
      <p:ext uri="{BB962C8B-B14F-4D97-AF65-F5344CB8AC3E}">
        <p14:creationId xmlns:p14="http://schemas.microsoft.com/office/powerpoint/2010/main" val="3834163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134146" name="Rectangle 2"/>
          <p:cNvSpPr>
            <a:spLocks noGrp="1" noChangeArrowheads="1"/>
          </p:cNvSpPr>
          <p:nvPr>
            <p:ph type="body" idx="1"/>
          </p:nvPr>
        </p:nvSpPr>
        <p:spPr bwMode="auto">
          <a:xfrm>
            <a:off x="701040" y="4415790"/>
            <a:ext cx="5608320" cy="4183380"/>
          </a:xfrm>
          <a:prstGeom prst="rect">
            <a:avLst/>
          </a:prstGeom>
          <a:noFill/>
          <a:ln>
            <a:miter lim="800000"/>
            <a:headEnd/>
            <a:tailEnd/>
          </a:ln>
        </p:spPr>
        <p:txBody>
          <a:bodyPr/>
          <a:lstStyle/>
          <a:p>
            <a:r>
              <a:rPr lang="en-US" sz="2400" dirty="0">
                <a:latin typeface="Lucida Grande" charset="0"/>
                <a:ea typeface="Lucida Grande" charset="0"/>
                <a:cs typeface="Lucida Grande" charset="0"/>
                <a:sym typeface="Lucida Grande" charset="0"/>
              </a:rPr>
              <a:t>Note that the reciprocal lattice has a longer dimension in the y direction, as opposed to the real lattice.</a:t>
            </a:r>
          </a:p>
          <a:p>
            <a:r>
              <a:rPr lang="en-US" sz="2400" dirty="0">
                <a:latin typeface="Lucida Grande" charset="0"/>
                <a:ea typeface="Lucida Grande" charset="0"/>
                <a:cs typeface="Lucida Grande" charset="0"/>
                <a:sym typeface="Lucida Grande" charset="0"/>
              </a:rPr>
              <a:t>look at </a:t>
            </a:r>
            <a:r>
              <a:rPr lang="en-US" sz="2400" dirty="0">
                <a:solidFill>
                  <a:srgbClr val="FF0000"/>
                </a:solidFill>
                <a:latin typeface="Lucida Grande" charset="0"/>
                <a:ea typeface="Lucida Grande" charset="0"/>
                <a:cs typeface="Lucida Grande" charset="0"/>
                <a:sym typeface="Lucida Grande" charset="0"/>
              </a:rPr>
              <a:t>waves corresponding to the reciprocal lattice vectors</a:t>
            </a:r>
            <a:r>
              <a:rPr lang="en-US" sz="2400" dirty="0">
                <a:latin typeface="Lucida Grande" charset="0"/>
                <a:ea typeface="Lucida Grande" charset="0"/>
                <a:cs typeface="Lucida Grande" charset="0"/>
                <a:sym typeface="Lucida Grande" charset="0"/>
              </a:rPr>
              <a:t>.</a:t>
            </a:r>
          </a:p>
          <a:p>
            <a:r>
              <a:rPr lang="en-US" sz="2400" dirty="0">
                <a:latin typeface="Lucida Grande" charset="0"/>
                <a:ea typeface="Lucida Grande" charset="0"/>
                <a:cs typeface="Lucida Grande" charset="0"/>
                <a:sym typeface="Lucida Grande" charset="0"/>
              </a:rPr>
              <a:t>if we change the place we look at by ANY real lattice vector, we have to get the same</a:t>
            </a:r>
          </a:p>
          <a:p>
            <a:r>
              <a:rPr lang="en-US" sz="2400" dirty="0">
                <a:latin typeface="Lucida Grande" charset="0"/>
                <a:ea typeface="Lucida Grande" charset="0"/>
                <a:cs typeface="Lucida Grande" charset="0"/>
                <a:sym typeface="Lucida Grande" charset="0"/>
              </a:rPr>
              <a:t>Here fore </a:t>
            </a:r>
            <a:r>
              <a:rPr lang="en-US" sz="2400" dirty="0">
                <a:solidFill>
                  <a:srgbClr val="FA0000"/>
                </a:solidFill>
                <a:latin typeface="Lucida Grande" charset="0"/>
                <a:ea typeface="Lucida Grande" charset="0"/>
                <a:cs typeface="Lucida Grande" charset="0"/>
                <a:sym typeface="Lucida Grande" charset="0"/>
              </a:rPr>
              <a:t>K=0, infinite wave length</a:t>
            </a:r>
            <a:r>
              <a:rPr lang="en-US" sz="2400" dirty="0">
                <a:latin typeface="Lucida Grande" charset="0"/>
                <a:ea typeface="Lucida Grande" charset="0"/>
                <a:cs typeface="Lucida Grande" charset="0"/>
                <a:sym typeface="Lucida Grande" charset="0"/>
              </a:rPr>
              <a:t>.</a:t>
            </a:r>
          </a:p>
        </p:txBody>
      </p:sp>
    </p:spTree>
    <p:extLst>
      <p:ext uri="{BB962C8B-B14F-4D97-AF65-F5344CB8AC3E}">
        <p14:creationId xmlns:p14="http://schemas.microsoft.com/office/powerpoint/2010/main" val="10003638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136194" name="Rectangle 2"/>
          <p:cNvSpPr>
            <a:spLocks noGrp="1" noChangeArrowheads="1"/>
          </p:cNvSpPr>
          <p:nvPr>
            <p:ph type="body" idx="1"/>
          </p:nvPr>
        </p:nvSpPr>
        <p:spPr bwMode="auto">
          <a:xfrm>
            <a:off x="701040" y="4415790"/>
            <a:ext cx="5608320" cy="4183380"/>
          </a:xfrm>
          <a:prstGeom prst="rect">
            <a:avLst/>
          </a:prstGeom>
          <a:noFill/>
          <a:ln>
            <a:miter lim="800000"/>
            <a:headEnd/>
            <a:tailEnd/>
          </a:ln>
        </p:spPr>
        <p:txBody>
          <a:bodyPr/>
          <a:lstStyle/>
          <a:p>
            <a:r>
              <a:rPr lang="en-US" sz="2400" dirty="0">
                <a:latin typeface="Lucida Grande" charset="0"/>
                <a:ea typeface="Lucida Grande" charset="0"/>
                <a:cs typeface="Lucida Grande" charset="0"/>
                <a:sym typeface="Lucida Grande" charset="0"/>
              </a:rPr>
              <a:t>Here fore </a:t>
            </a:r>
            <a:r>
              <a:rPr lang="en-US" sz="2400" dirty="0">
                <a:solidFill>
                  <a:srgbClr val="FF0000"/>
                </a:solidFill>
                <a:latin typeface="Lucida Grande" charset="0"/>
                <a:ea typeface="Lucida Grande" charset="0"/>
                <a:cs typeface="Lucida Grande" charset="0"/>
                <a:sym typeface="Lucida Grande" charset="0"/>
              </a:rPr>
              <a:t>K=2pi/b, lambda=b</a:t>
            </a:r>
          </a:p>
        </p:txBody>
      </p:sp>
    </p:spTree>
    <p:extLst>
      <p:ext uri="{BB962C8B-B14F-4D97-AF65-F5344CB8AC3E}">
        <p14:creationId xmlns:p14="http://schemas.microsoft.com/office/powerpoint/2010/main" val="19942624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138242" name="Rectangle 2"/>
          <p:cNvSpPr>
            <a:spLocks noGrp="1" noChangeArrowheads="1"/>
          </p:cNvSpPr>
          <p:nvPr>
            <p:ph type="body" idx="1"/>
          </p:nvPr>
        </p:nvSpPr>
        <p:spPr bwMode="auto">
          <a:xfrm>
            <a:off x="701040" y="4415790"/>
            <a:ext cx="5608320" cy="4183380"/>
          </a:xfrm>
          <a:prstGeom prst="rect">
            <a:avLst/>
          </a:prstGeom>
          <a:noFill/>
          <a:ln>
            <a:miter lim="800000"/>
            <a:headEnd/>
            <a:tailEnd/>
          </a:ln>
        </p:spPr>
        <p:txBody>
          <a:bodyPr/>
          <a:lstStyle/>
          <a:p>
            <a:r>
              <a:rPr lang="en-US" sz="2400" dirty="0">
                <a:latin typeface="Lucida Grande" charset="0"/>
                <a:ea typeface="Lucida Grande" charset="0"/>
                <a:cs typeface="Lucida Grande" charset="0"/>
                <a:sym typeface="Lucida Grande" charset="0"/>
              </a:rPr>
              <a:t>Here fore K=4pi/</a:t>
            </a:r>
            <a:r>
              <a:rPr lang="en-US" sz="2400" dirty="0" err="1">
                <a:latin typeface="Lucida Grande" charset="0"/>
                <a:ea typeface="Lucida Grande" charset="0"/>
                <a:cs typeface="Lucida Grande" charset="0"/>
                <a:sym typeface="Lucida Grande" charset="0"/>
              </a:rPr>
              <a:t>b,lambda</a:t>
            </a:r>
            <a:r>
              <a:rPr lang="en-US" sz="2400" dirty="0">
                <a:latin typeface="Lucida Grande" charset="0"/>
                <a:ea typeface="Lucida Grande" charset="0"/>
                <a:cs typeface="Lucida Grande" charset="0"/>
                <a:sym typeface="Lucida Grande" charset="0"/>
              </a:rPr>
              <a:t>=b/2</a:t>
            </a:r>
          </a:p>
        </p:txBody>
      </p:sp>
    </p:spTree>
    <p:extLst>
      <p:ext uri="{BB962C8B-B14F-4D97-AF65-F5344CB8AC3E}">
        <p14:creationId xmlns:p14="http://schemas.microsoft.com/office/powerpoint/2010/main" val="2106150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07825E-38E5-4ED3-9E79-F3C1E467A497}" type="slidenum">
              <a:rPr lang="en-US"/>
              <a:pPr/>
              <a:t>12</a:t>
            </a:fld>
            <a:endParaRPr lang="en-US"/>
          </a:p>
        </p:txBody>
      </p:sp>
      <p:sp>
        <p:nvSpPr>
          <p:cNvPr id="1137666" name="Rectangle 2"/>
          <p:cNvSpPr>
            <a:spLocks noGrp="1" noRot="1" noChangeAspect="1" noChangeArrowheads="1" noTextEdit="1"/>
          </p:cNvSpPr>
          <p:nvPr>
            <p:ph type="sldImg"/>
          </p:nvPr>
        </p:nvSpPr>
        <p:spPr>
          <a:ln/>
        </p:spPr>
      </p:sp>
      <p:sp>
        <p:nvSpPr>
          <p:cNvPr id="1137667" name="Rectangle 3"/>
          <p:cNvSpPr>
            <a:spLocks noGrp="1" noChangeArrowheads="1"/>
          </p:cNvSpPr>
          <p:nvPr>
            <p:ph type="body" idx="1"/>
          </p:nvPr>
        </p:nvSpPr>
        <p:spPr/>
        <p:txBody>
          <a:bodyPr/>
          <a:lstStyle/>
          <a:p>
            <a:r>
              <a:rPr lang="en-US" dirty="0"/>
              <a:t>Moved from just before BCC example, due to timing constraints</a:t>
            </a:r>
          </a:p>
          <a:p>
            <a:endParaRPr lang="en-US" dirty="0"/>
          </a:p>
          <a:p>
            <a:r>
              <a:rPr lang="en-US" dirty="0"/>
              <a:t>Cannot see dots on projector-recreate</a:t>
            </a:r>
            <a:r>
              <a:rPr lang="en-US" baseline="0" dirty="0"/>
              <a:t> the bottom left one. (tried to change contrast to help)</a:t>
            </a:r>
          </a:p>
          <a:p>
            <a:r>
              <a:rPr lang="en-US" baseline="0" dirty="0"/>
              <a:t>What if you take </a:t>
            </a:r>
            <a:r>
              <a:rPr lang="en-US" baseline="0" dirty="0" err="1"/>
              <a:t>fourier</a:t>
            </a:r>
            <a:r>
              <a:rPr lang="en-US" baseline="0" dirty="0"/>
              <a:t> transform of something that isn’t lines? What is the fading due to? This is edging effects from the fact that our image size is finite.</a:t>
            </a:r>
            <a:endParaRPr lang="en-US" dirty="0"/>
          </a:p>
          <a:p>
            <a:endParaRPr lang="en-US" dirty="0"/>
          </a:p>
          <a:p>
            <a:r>
              <a:rPr lang="en-US" dirty="0"/>
              <a:t>A transformed image can be used for frequency filtering.</a:t>
            </a:r>
          </a:p>
          <a:p>
            <a:r>
              <a:rPr lang="en-US" dirty="0"/>
              <a:t>In images 1,3,5,7: Only three spots are shown to focus</a:t>
            </a:r>
            <a:r>
              <a:rPr lang="en-US" baseline="0" dirty="0"/>
              <a:t> on change in distance between real and reciprocal</a:t>
            </a:r>
            <a:r>
              <a:rPr lang="en-US" dirty="0"/>
              <a:t>, but more would appear just as</a:t>
            </a:r>
            <a:r>
              <a:rPr lang="en-US" baseline="0" dirty="0"/>
              <a:t> in the first set of images.</a:t>
            </a:r>
          </a:p>
          <a:p>
            <a:r>
              <a:rPr lang="en-US" baseline="0" dirty="0"/>
              <a:t>Here is an image I took as a graduate student of the antiferromagnetic domains of a material. I could take a </a:t>
            </a:r>
            <a:r>
              <a:rPr lang="en-US" baseline="0" dirty="0" err="1"/>
              <a:t>fourier</a:t>
            </a:r>
            <a:r>
              <a:rPr lang="en-US" baseline="0" dirty="0"/>
              <a:t> transform to tell me about the average length scales of these domains and their </a:t>
            </a:r>
            <a:r>
              <a:rPr lang="en-US" baseline="0" dirty="0" err="1"/>
              <a:t>varience</a:t>
            </a:r>
            <a:r>
              <a:rPr lang="en-US" baseline="0" dirty="0"/>
              <a:t>.</a:t>
            </a:r>
            <a:endParaRPr lang="en-US" dirty="0"/>
          </a:p>
        </p:txBody>
      </p:sp>
    </p:spTree>
    <p:extLst>
      <p:ext uri="{BB962C8B-B14F-4D97-AF65-F5344CB8AC3E}">
        <p14:creationId xmlns:p14="http://schemas.microsoft.com/office/powerpoint/2010/main" val="2905314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plane is this? (010)</a:t>
            </a:r>
          </a:p>
          <a:p>
            <a:r>
              <a:rPr lang="en-US" dirty="0"/>
              <a:t>This was why we discussed the distance</a:t>
            </a:r>
            <a:r>
              <a:rPr lang="en-US" baseline="0" dirty="0"/>
              <a:t> between planes before.</a:t>
            </a:r>
          </a:p>
          <a:p>
            <a:r>
              <a:rPr lang="en-US" baseline="0" dirty="0"/>
              <a:t>K is also often called G</a:t>
            </a:r>
            <a:endParaRPr lang="en-US" dirty="0"/>
          </a:p>
        </p:txBody>
      </p:sp>
      <p:sp>
        <p:nvSpPr>
          <p:cNvPr id="4" name="Slide Number Placeholder 3"/>
          <p:cNvSpPr>
            <a:spLocks noGrp="1"/>
          </p:cNvSpPr>
          <p:nvPr>
            <p:ph type="sldNum" sz="quarter" idx="10"/>
          </p:nvPr>
        </p:nvSpPr>
        <p:spPr/>
        <p:txBody>
          <a:bodyPr/>
          <a:lstStyle/>
          <a:p>
            <a:fld id="{CA07A30A-D0FE-4E31-9E27-FDD5606E2656}" type="slidenum">
              <a:rPr lang="en-US" smtClean="0"/>
              <a:pPr/>
              <a:t>13</a:t>
            </a:fld>
            <a:endParaRPr lang="en-US"/>
          </a:p>
        </p:txBody>
      </p:sp>
    </p:spTree>
    <p:extLst>
      <p:ext uri="{BB962C8B-B14F-4D97-AF65-F5344CB8AC3E}">
        <p14:creationId xmlns:p14="http://schemas.microsoft.com/office/powerpoint/2010/main" val="2196765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plane is this? (010)</a:t>
            </a:r>
          </a:p>
          <a:p>
            <a:r>
              <a:rPr lang="en-US" dirty="0"/>
              <a:t>This was why we discussed the distance</a:t>
            </a:r>
            <a:r>
              <a:rPr lang="en-US" baseline="0" dirty="0"/>
              <a:t> between planes before.</a:t>
            </a:r>
          </a:p>
          <a:p>
            <a:r>
              <a:rPr lang="en-US" baseline="0" dirty="0"/>
              <a:t>K is also often called G</a:t>
            </a:r>
            <a:endParaRPr lang="en-US" dirty="0"/>
          </a:p>
        </p:txBody>
      </p:sp>
      <p:sp>
        <p:nvSpPr>
          <p:cNvPr id="4" name="Slide Number Placeholder 3"/>
          <p:cNvSpPr>
            <a:spLocks noGrp="1"/>
          </p:cNvSpPr>
          <p:nvPr>
            <p:ph type="sldNum" sz="quarter" idx="10"/>
          </p:nvPr>
        </p:nvSpPr>
        <p:spPr/>
        <p:txBody>
          <a:bodyPr/>
          <a:lstStyle/>
          <a:p>
            <a:fld id="{CA07A30A-D0FE-4E31-9E27-FDD5606E2656}" type="slidenum">
              <a:rPr lang="en-US" smtClean="0"/>
              <a:pPr/>
              <a:t>14</a:t>
            </a:fld>
            <a:endParaRPr lang="en-US"/>
          </a:p>
        </p:txBody>
      </p:sp>
    </p:spTree>
    <p:extLst>
      <p:ext uri="{BB962C8B-B14F-4D97-AF65-F5344CB8AC3E}">
        <p14:creationId xmlns:p14="http://schemas.microsoft.com/office/powerpoint/2010/main" val="1372566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plane is this? (010)</a:t>
            </a:r>
          </a:p>
          <a:p>
            <a:r>
              <a:rPr lang="en-US" dirty="0"/>
              <a:t>This was why we discussed the distance</a:t>
            </a:r>
            <a:r>
              <a:rPr lang="en-US" baseline="0" dirty="0"/>
              <a:t> between planes before.</a:t>
            </a:r>
          </a:p>
          <a:p>
            <a:r>
              <a:rPr lang="en-US" baseline="0" dirty="0"/>
              <a:t>K is also often called G</a:t>
            </a:r>
            <a:endParaRPr lang="en-US" dirty="0"/>
          </a:p>
        </p:txBody>
      </p:sp>
      <p:sp>
        <p:nvSpPr>
          <p:cNvPr id="4" name="Slide Number Placeholder 3"/>
          <p:cNvSpPr>
            <a:spLocks noGrp="1"/>
          </p:cNvSpPr>
          <p:nvPr>
            <p:ph type="sldNum" sz="quarter" idx="10"/>
          </p:nvPr>
        </p:nvSpPr>
        <p:spPr/>
        <p:txBody>
          <a:bodyPr/>
          <a:lstStyle/>
          <a:p>
            <a:fld id="{CA07A30A-D0FE-4E31-9E27-FDD5606E2656}" type="slidenum">
              <a:rPr lang="en-US" smtClean="0"/>
              <a:pPr/>
              <a:t>15</a:t>
            </a:fld>
            <a:endParaRPr lang="en-US"/>
          </a:p>
        </p:txBody>
      </p:sp>
    </p:spTree>
    <p:extLst>
      <p:ext uri="{BB962C8B-B14F-4D97-AF65-F5344CB8AC3E}">
        <p14:creationId xmlns:p14="http://schemas.microsoft.com/office/powerpoint/2010/main" val="2750434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Removed K</a:t>
            </a:r>
            <a:r>
              <a:rPr lang="en-US" baseline="0" dirty="0"/>
              <a:t> dot R = 2 pi times integer. Seemed more direct to just say b’s defined this way. (perhaps leaving it in will make the diffraction click better later, but I don’t think it makes a big difference)</a:t>
            </a:r>
            <a:endParaRPr lang="en-US" dirty="0"/>
          </a:p>
          <a:p>
            <a:r>
              <a:rPr lang="en-US" dirty="0"/>
              <a:t>We discussed before that any vector in real space pointing from one lattice point to another</a:t>
            </a:r>
            <a:r>
              <a:rPr lang="en-US" baseline="0" dirty="0"/>
              <a:t> can be written in terms of integers times the real space lattice vectors. We will find we can do the same thing in reciprocal space.</a:t>
            </a:r>
            <a:endParaRPr lang="en-US" dirty="0"/>
          </a:p>
          <a:p>
            <a:r>
              <a:rPr lang="en-US" baseline="0" dirty="0"/>
              <a:t>What does it mean that a1 dot b1 equals 2pi and a1 dot b2 or b3=0?</a:t>
            </a:r>
          </a:p>
          <a:p>
            <a:r>
              <a:rPr lang="en-US" baseline="0" dirty="0"/>
              <a:t>That means a1 is perpendicular to b2 and b3, but not necessarily parallel to a1 (but it could be).</a:t>
            </a:r>
          </a:p>
          <a:p>
            <a:r>
              <a:rPr lang="en-US" baseline="0" dirty="0"/>
              <a:t>Anyone know what a1 dot (a2 cross a3) is? Let’s look at it in the simple cubic case.</a:t>
            </a:r>
          </a:p>
          <a:p>
            <a:r>
              <a:rPr lang="en-US" baseline="0" dirty="0"/>
              <a:t>Continue to think about simple cubic structure: Lattice vectors are not unique, but the primitive unit cell always has the same volume. </a:t>
            </a:r>
          </a:p>
        </p:txBody>
      </p:sp>
      <p:sp>
        <p:nvSpPr>
          <p:cNvPr id="4" name="Slide Number Placeholder 3"/>
          <p:cNvSpPr>
            <a:spLocks noGrp="1"/>
          </p:cNvSpPr>
          <p:nvPr>
            <p:ph type="sldNum" sz="quarter" idx="10"/>
          </p:nvPr>
        </p:nvSpPr>
        <p:spPr/>
        <p:txBody>
          <a:bodyPr/>
          <a:lstStyle/>
          <a:p>
            <a:fld id="{CA07A30A-D0FE-4E31-9E27-FDD5606E2656}" type="slidenum">
              <a:rPr lang="en-US" smtClean="0"/>
              <a:pPr/>
              <a:t>16</a:t>
            </a:fld>
            <a:endParaRPr lang="en-US"/>
          </a:p>
        </p:txBody>
      </p:sp>
    </p:spTree>
    <p:extLst>
      <p:ext uri="{BB962C8B-B14F-4D97-AF65-F5344CB8AC3E}">
        <p14:creationId xmlns:p14="http://schemas.microsoft.com/office/powerpoint/2010/main" val="1288565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Removed K</a:t>
            </a:r>
            <a:r>
              <a:rPr lang="en-US" baseline="0" dirty="0"/>
              <a:t> dot R = 2 pi times integer. Seemed more direct to just say b’s defined this way. (perhaps leaving it in will make the diffraction click better later, but I don’t think it makes a big difference)</a:t>
            </a:r>
            <a:endParaRPr lang="en-US" dirty="0"/>
          </a:p>
          <a:p>
            <a:r>
              <a:rPr lang="en-US" dirty="0"/>
              <a:t>We discussed before that any vector in real space pointing from one lattice point to another</a:t>
            </a:r>
            <a:r>
              <a:rPr lang="en-US" baseline="0" dirty="0"/>
              <a:t> can be written in terms of integers times the real space lattice vectors. We will find we can do the same thing in reciprocal space.</a:t>
            </a:r>
            <a:endParaRPr lang="en-US" dirty="0"/>
          </a:p>
          <a:p>
            <a:r>
              <a:rPr lang="en-US" baseline="0" dirty="0"/>
              <a:t>What does it mean that a1 dot b1 equals 2pi and a1 dot b2 or b3=0?</a:t>
            </a:r>
          </a:p>
          <a:p>
            <a:r>
              <a:rPr lang="en-US" baseline="0" dirty="0"/>
              <a:t>That means a1 is perpendicular to b2 and b3, but not necessarily parallel to a1 (but it could be).</a:t>
            </a:r>
          </a:p>
          <a:p>
            <a:r>
              <a:rPr lang="en-US" baseline="0" dirty="0"/>
              <a:t>Anyone know what a1 dot (a2 cross a3) is? Let’s look at it in the simple cubic case.</a:t>
            </a:r>
          </a:p>
          <a:p>
            <a:r>
              <a:rPr lang="en-US" baseline="0" dirty="0"/>
              <a:t>Continue to think about simple cubic structure: Lattice vectors are not unique, but the primitive unit cell always has the same volume. </a:t>
            </a:r>
          </a:p>
        </p:txBody>
      </p:sp>
      <p:sp>
        <p:nvSpPr>
          <p:cNvPr id="4" name="Slide Number Placeholder 3"/>
          <p:cNvSpPr>
            <a:spLocks noGrp="1"/>
          </p:cNvSpPr>
          <p:nvPr>
            <p:ph type="sldNum" sz="quarter" idx="10"/>
          </p:nvPr>
        </p:nvSpPr>
        <p:spPr/>
        <p:txBody>
          <a:bodyPr/>
          <a:lstStyle/>
          <a:p>
            <a:fld id="{CA07A30A-D0FE-4E31-9E27-FDD5606E2656}" type="slidenum">
              <a:rPr lang="en-US" smtClean="0"/>
              <a:pPr/>
              <a:t>17</a:t>
            </a:fld>
            <a:endParaRPr lang="en-US"/>
          </a:p>
        </p:txBody>
      </p:sp>
    </p:spTree>
    <p:extLst>
      <p:ext uri="{BB962C8B-B14F-4D97-AF65-F5344CB8AC3E}">
        <p14:creationId xmlns:p14="http://schemas.microsoft.com/office/powerpoint/2010/main" val="3720800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Removed K</a:t>
            </a:r>
            <a:r>
              <a:rPr lang="en-US" baseline="0" dirty="0"/>
              <a:t> dot R = 2 pi times integer. Seemed more direct to just say b’s defined this way. (perhaps leaving it in will make the diffraction click better later, but I don’t think it makes a big difference)</a:t>
            </a:r>
            <a:endParaRPr lang="en-US" dirty="0"/>
          </a:p>
          <a:p>
            <a:r>
              <a:rPr lang="en-US" dirty="0"/>
              <a:t>We discussed before that any vector in real space pointing from one lattice point to another</a:t>
            </a:r>
            <a:r>
              <a:rPr lang="en-US" baseline="0" dirty="0"/>
              <a:t> can be written in terms of integers times the real space lattice vectors. We will find we can do the same thing in reciprocal space.</a:t>
            </a:r>
            <a:endParaRPr lang="en-US" dirty="0"/>
          </a:p>
          <a:p>
            <a:r>
              <a:rPr lang="en-US" baseline="0" dirty="0"/>
              <a:t>What does it mean that a1 dot b1 equals 2pi and a1 dot b2 or b3=0?</a:t>
            </a:r>
          </a:p>
          <a:p>
            <a:r>
              <a:rPr lang="en-US" baseline="0" dirty="0"/>
              <a:t>That means a1 is perpendicular to b2 and b3, but not necessarily parallel to a1 (but it could be).</a:t>
            </a:r>
          </a:p>
          <a:p>
            <a:r>
              <a:rPr lang="en-US" baseline="0" dirty="0"/>
              <a:t>Anyone know what a1 dot (a2 cross a3) is? Let’s look at it in the simple cubic case.</a:t>
            </a:r>
          </a:p>
          <a:p>
            <a:r>
              <a:rPr lang="en-US" baseline="0" dirty="0"/>
              <a:t>Continue to think about simple cubic structure: Lattice vectors are not unique, but the primitive unit cell always has the same volume. </a:t>
            </a:r>
          </a:p>
        </p:txBody>
      </p:sp>
      <p:sp>
        <p:nvSpPr>
          <p:cNvPr id="4" name="Slide Number Placeholder 3"/>
          <p:cNvSpPr>
            <a:spLocks noGrp="1"/>
          </p:cNvSpPr>
          <p:nvPr>
            <p:ph type="sldNum" sz="quarter" idx="10"/>
          </p:nvPr>
        </p:nvSpPr>
        <p:spPr/>
        <p:txBody>
          <a:bodyPr/>
          <a:lstStyle/>
          <a:p>
            <a:fld id="{CA07A30A-D0FE-4E31-9E27-FDD5606E2656}" type="slidenum">
              <a:rPr lang="en-US" smtClean="0"/>
              <a:pPr/>
              <a:t>18</a:t>
            </a:fld>
            <a:endParaRPr lang="en-US"/>
          </a:p>
        </p:txBody>
      </p:sp>
    </p:spTree>
    <p:extLst>
      <p:ext uri="{BB962C8B-B14F-4D97-AF65-F5344CB8AC3E}">
        <p14:creationId xmlns:p14="http://schemas.microsoft.com/office/powerpoint/2010/main" val="554940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C0DFB03-CF7E-4DE4-BFAC-4071805FE4E1}" type="datetimeFigureOut">
              <a:rPr lang="en-US" smtClean="0"/>
              <a:pPr/>
              <a:t>9/2/2022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19B2D1-DA0C-4987-A775-FD3F5D2A852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0DFB03-CF7E-4DE4-BFAC-4071805FE4E1}" type="datetimeFigureOut">
              <a:rPr lang="en-US" smtClean="0"/>
              <a:pPr/>
              <a:t>9/2/2022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19B2D1-DA0C-4987-A775-FD3F5D2A852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0DFB03-CF7E-4DE4-BFAC-4071805FE4E1}" type="datetimeFigureOut">
              <a:rPr lang="en-US" smtClean="0"/>
              <a:pPr/>
              <a:t>9/2/2022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19B2D1-DA0C-4987-A775-FD3F5D2A852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0DFB03-CF7E-4DE4-BFAC-4071805FE4E1}" type="datetimeFigureOut">
              <a:rPr lang="en-US" smtClean="0"/>
              <a:pPr/>
              <a:t>9/2/2022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19B2D1-DA0C-4987-A775-FD3F5D2A852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0DFB03-CF7E-4DE4-BFAC-4071805FE4E1}" type="datetimeFigureOut">
              <a:rPr lang="en-US" smtClean="0"/>
              <a:pPr/>
              <a:t>9/2/2022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19B2D1-DA0C-4987-A775-FD3F5D2A852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0DFB03-CF7E-4DE4-BFAC-4071805FE4E1}" type="datetimeFigureOut">
              <a:rPr lang="en-US" smtClean="0"/>
              <a:pPr/>
              <a:t>9/2/2022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19B2D1-DA0C-4987-A775-FD3F5D2A852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0DFB03-CF7E-4DE4-BFAC-4071805FE4E1}" type="datetimeFigureOut">
              <a:rPr lang="en-US" smtClean="0"/>
              <a:pPr/>
              <a:t>9/2/2022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19B2D1-DA0C-4987-A775-FD3F5D2A852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C0DFB03-CF7E-4DE4-BFAC-4071805FE4E1}" type="datetimeFigureOut">
              <a:rPr lang="en-US" smtClean="0"/>
              <a:pPr/>
              <a:t>9/2/2022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19B2D1-DA0C-4987-A775-FD3F5D2A852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0DFB03-CF7E-4DE4-BFAC-4071805FE4E1}" type="datetimeFigureOut">
              <a:rPr lang="en-US" smtClean="0"/>
              <a:pPr/>
              <a:t>9/2/2022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19B2D1-DA0C-4987-A775-FD3F5D2A852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0DFB03-CF7E-4DE4-BFAC-4071805FE4E1}" type="datetimeFigureOut">
              <a:rPr lang="en-US" smtClean="0"/>
              <a:pPr/>
              <a:t>9/2/2022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19B2D1-DA0C-4987-A775-FD3F5D2A852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0DFB03-CF7E-4DE4-BFAC-4071805FE4E1}" type="datetimeFigureOut">
              <a:rPr lang="en-US" smtClean="0"/>
              <a:pPr/>
              <a:t>9/2/2022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19B2D1-DA0C-4987-A775-FD3F5D2A852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0DFB03-CF7E-4DE4-BFAC-4071805FE4E1}" type="datetimeFigureOut">
              <a:rPr lang="en-US" smtClean="0"/>
              <a:pPr/>
              <a:t>9/2/2022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19B2D1-DA0C-4987-A775-FD3F5D2A852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hyperlink" Target="https://www.youtube.com/watch?v=DFFU39A3fPY"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5.wmf"/><Relationship Id="rId5" Type="http://schemas.openxmlformats.org/officeDocument/2006/relationships/oleObject" Target="../embeddings/oleObject2.bin"/><Relationship Id="rId4" Type="http://schemas.openxmlformats.org/officeDocument/2006/relationships/image" Target="../media/image14.wmf"/></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5.wmf"/><Relationship Id="rId5" Type="http://schemas.openxmlformats.org/officeDocument/2006/relationships/oleObject" Target="../embeddings/oleObject2.bin"/><Relationship Id="rId4" Type="http://schemas.openxmlformats.org/officeDocument/2006/relationships/image" Target="../media/image14.wmf"/><Relationship Id="rId9" Type="http://schemas.openxmlformats.org/officeDocument/2006/relationships/image" Target="../media/image16.wmf"/></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5.wmf"/><Relationship Id="rId5" Type="http://schemas.openxmlformats.org/officeDocument/2006/relationships/oleObject" Target="../embeddings/oleObject2.bin"/><Relationship Id="rId4" Type="http://schemas.openxmlformats.org/officeDocument/2006/relationships/image" Target="../media/image14.wmf"/><Relationship Id="rId9" Type="http://schemas.openxmlformats.org/officeDocument/2006/relationships/image" Target="../media/image16.wmf"/></Relationships>
</file>

<file path=ppt/slides/_rels/slide16.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8.wmf"/><Relationship Id="rId5" Type="http://schemas.openxmlformats.org/officeDocument/2006/relationships/oleObject" Target="../embeddings/oleObject6.bin"/><Relationship Id="rId4" Type="http://schemas.openxmlformats.org/officeDocument/2006/relationships/image" Target="../media/image17.wmf"/></Relationships>
</file>

<file path=ppt/slides/_rels/slide17.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8.wmf"/><Relationship Id="rId5" Type="http://schemas.openxmlformats.org/officeDocument/2006/relationships/oleObject" Target="../embeddings/oleObject6.bin"/><Relationship Id="rId10" Type="http://schemas.openxmlformats.org/officeDocument/2006/relationships/image" Target="../media/image20.wmf"/><Relationship Id="rId4" Type="http://schemas.openxmlformats.org/officeDocument/2006/relationships/image" Target="../media/image17.wmf"/><Relationship Id="rId9" Type="http://schemas.openxmlformats.org/officeDocument/2006/relationships/oleObject" Target="../embeddings/oleObject8.bin"/></Relationships>
</file>

<file path=ppt/slides/_rels/slide18.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8.wmf"/><Relationship Id="rId5" Type="http://schemas.openxmlformats.org/officeDocument/2006/relationships/oleObject" Target="../embeddings/oleObject6.bin"/><Relationship Id="rId10" Type="http://schemas.openxmlformats.org/officeDocument/2006/relationships/image" Target="../media/image20.wmf"/><Relationship Id="rId4" Type="http://schemas.openxmlformats.org/officeDocument/2006/relationships/image" Target="../media/image17.wmf"/><Relationship Id="rId9" Type="http://schemas.openxmlformats.org/officeDocument/2006/relationships/oleObject" Target="../embeddings/oleObject8.bin"/></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2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2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9AFB5-6F1C-9C8E-445F-FEEB2BF7DA0E}"/>
              </a:ext>
            </a:extLst>
          </p:cNvPr>
          <p:cNvSpPr>
            <a:spLocks noGrp="1"/>
          </p:cNvSpPr>
          <p:nvPr>
            <p:ph type="ctrTitle"/>
          </p:nvPr>
        </p:nvSpPr>
        <p:spPr>
          <a:xfrm>
            <a:off x="0" y="1"/>
            <a:ext cx="9144000" cy="1143000"/>
          </a:xfrm>
        </p:spPr>
        <p:txBody>
          <a:bodyPr>
            <a:normAutofit fontScale="90000"/>
          </a:bodyPr>
          <a:lstStyle/>
          <a:p>
            <a:r>
              <a:rPr lang="en-US" dirty="0"/>
              <a:t>Homework 1 Recap</a:t>
            </a:r>
            <a:br>
              <a:rPr lang="en-US" dirty="0"/>
            </a:br>
            <a:r>
              <a:rPr lang="en-US" sz="2700" dirty="0"/>
              <a:t>(I graded them. It’s faster and I like to understand why you are missing.) </a:t>
            </a:r>
            <a:endParaRPr lang="en-US" dirty="0"/>
          </a:p>
        </p:txBody>
      </p:sp>
      <p:sp>
        <p:nvSpPr>
          <p:cNvPr id="3" name="Subtitle 2">
            <a:extLst>
              <a:ext uri="{FF2B5EF4-FFF2-40B4-BE49-F238E27FC236}">
                <a16:creationId xmlns:a16="http://schemas.microsoft.com/office/drawing/2014/main" id="{044734AA-42CB-5708-6513-8E365C0FB721}"/>
              </a:ext>
            </a:extLst>
          </p:cNvPr>
          <p:cNvSpPr>
            <a:spLocks noGrp="1"/>
          </p:cNvSpPr>
          <p:nvPr>
            <p:ph type="subTitle" idx="1"/>
          </p:nvPr>
        </p:nvSpPr>
        <p:spPr>
          <a:xfrm>
            <a:off x="381000" y="3657600"/>
            <a:ext cx="8382000" cy="3048000"/>
          </a:xfrm>
        </p:spPr>
        <p:txBody>
          <a:bodyPr>
            <a:normAutofit fontScale="77500" lnSpcReduction="20000"/>
          </a:bodyPr>
          <a:lstStyle/>
          <a:p>
            <a:r>
              <a:rPr lang="en-US" dirty="0"/>
              <a:t>If you didn’t do as well as you’d like, don’t worry. You’ll have to really do bad to get a C. However, an A is not guaranteed. I’m not opposed to a lot of A’s, but you’ll have to earn them.</a:t>
            </a:r>
          </a:p>
          <a:p>
            <a:r>
              <a:rPr lang="en-US" b="1" u="sng" dirty="0">
                <a:solidFill>
                  <a:srgbClr val="FF0000"/>
                </a:solidFill>
              </a:rPr>
              <a:t>Let’s discuss 4 and 6</a:t>
            </a:r>
            <a:r>
              <a:rPr lang="en-US" b="1" dirty="0">
                <a:solidFill>
                  <a:srgbClr val="FF0000"/>
                </a:solidFill>
              </a:rPr>
              <a:t>.</a:t>
            </a:r>
          </a:p>
          <a:p>
            <a:r>
              <a:rPr lang="en-US" dirty="0">
                <a:solidFill>
                  <a:srgbClr val="FF0000"/>
                </a:solidFill>
              </a:rPr>
              <a:t>I think I put enough comments on the rest to help you understand what’s right, but I encourage you to chat with your classmates about other problems you don’t know and/or discuss them with me in office hours (Wednesdays). </a:t>
            </a:r>
          </a:p>
        </p:txBody>
      </p:sp>
      <p:graphicFrame>
        <p:nvGraphicFramePr>
          <p:cNvPr id="4" name="Table 3">
            <a:extLst>
              <a:ext uri="{FF2B5EF4-FFF2-40B4-BE49-F238E27FC236}">
                <a16:creationId xmlns:a16="http://schemas.microsoft.com/office/drawing/2014/main" id="{EB85898B-6350-CDFE-0D45-406EB1C5ADB3}"/>
              </a:ext>
            </a:extLst>
          </p:cNvPr>
          <p:cNvGraphicFramePr>
            <a:graphicFrameLocks noGrp="1"/>
          </p:cNvGraphicFramePr>
          <p:nvPr>
            <p:extLst>
              <p:ext uri="{D42A27DB-BD31-4B8C-83A1-F6EECF244321}">
                <p14:modId xmlns:p14="http://schemas.microsoft.com/office/powerpoint/2010/main" val="1978162213"/>
              </p:ext>
            </p:extLst>
          </p:nvPr>
        </p:nvGraphicFramePr>
        <p:xfrm>
          <a:off x="533400" y="1088921"/>
          <a:ext cx="7924800" cy="2492479"/>
        </p:xfrm>
        <a:graphic>
          <a:graphicData uri="http://schemas.openxmlformats.org/drawingml/2006/table">
            <a:tbl>
              <a:tblPr>
                <a:tableStyleId>{5C22544A-7EE6-4342-B048-85BDC9FD1C3A}</a:tableStyleId>
              </a:tblPr>
              <a:tblGrid>
                <a:gridCol w="990600">
                  <a:extLst>
                    <a:ext uri="{9D8B030D-6E8A-4147-A177-3AD203B41FA5}">
                      <a16:colId xmlns:a16="http://schemas.microsoft.com/office/drawing/2014/main" val="1118403635"/>
                    </a:ext>
                  </a:extLst>
                </a:gridCol>
                <a:gridCol w="990600">
                  <a:extLst>
                    <a:ext uri="{9D8B030D-6E8A-4147-A177-3AD203B41FA5}">
                      <a16:colId xmlns:a16="http://schemas.microsoft.com/office/drawing/2014/main" val="974827545"/>
                    </a:ext>
                  </a:extLst>
                </a:gridCol>
                <a:gridCol w="990600">
                  <a:extLst>
                    <a:ext uri="{9D8B030D-6E8A-4147-A177-3AD203B41FA5}">
                      <a16:colId xmlns:a16="http://schemas.microsoft.com/office/drawing/2014/main" val="810139880"/>
                    </a:ext>
                  </a:extLst>
                </a:gridCol>
                <a:gridCol w="990600">
                  <a:extLst>
                    <a:ext uri="{9D8B030D-6E8A-4147-A177-3AD203B41FA5}">
                      <a16:colId xmlns:a16="http://schemas.microsoft.com/office/drawing/2014/main" val="3636314658"/>
                    </a:ext>
                  </a:extLst>
                </a:gridCol>
                <a:gridCol w="990600">
                  <a:extLst>
                    <a:ext uri="{9D8B030D-6E8A-4147-A177-3AD203B41FA5}">
                      <a16:colId xmlns:a16="http://schemas.microsoft.com/office/drawing/2014/main" val="3495606275"/>
                    </a:ext>
                  </a:extLst>
                </a:gridCol>
                <a:gridCol w="990600">
                  <a:extLst>
                    <a:ext uri="{9D8B030D-6E8A-4147-A177-3AD203B41FA5}">
                      <a16:colId xmlns:a16="http://schemas.microsoft.com/office/drawing/2014/main" val="2531078833"/>
                    </a:ext>
                  </a:extLst>
                </a:gridCol>
                <a:gridCol w="838200">
                  <a:extLst>
                    <a:ext uri="{9D8B030D-6E8A-4147-A177-3AD203B41FA5}">
                      <a16:colId xmlns:a16="http://schemas.microsoft.com/office/drawing/2014/main" val="3680764063"/>
                    </a:ext>
                  </a:extLst>
                </a:gridCol>
                <a:gridCol w="1143000">
                  <a:extLst>
                    <a:ext uri="{9D8B030D-6E8A-4147-A177-3AD203B41FA5}">
                      <a16:colId xmlns:a16="http://schemas.microsoft.com/office/drawing/2014/main" val="1521245036"/>
                    </a:ext>
                  </a:extLst>
                </a:gridCol>
              </a:tblGrid>
              <a:tr h="511278">
                <a:tc>
                  <a:txBody>
                    <a:bodyPr/>
                    <a:lstStyle/>
                    <a:p>
                      <a:pPr algn="l" fontAlgn="b"/>
                      <a:r>
                        <a:rPr lang="en-US" sz="1600" b="0" i="0" u="none" strike="noStrike" dirty="0">
                          <a:solidFill>
                            <a:srgbClr val="000000"/>
                          </a:solidFill>
                          <a:effectLst/>
                          <a:latin typeface="Calibri" panose="020F0502020204030204" pitchFamily="34" charset="0"/>
                        </a:rPr>
                        <a:t>Problem</a:t>
                      </a:r>
                    </a:p>
                  </a:txBody>
                  <a:tcPr marL="7620" marR="7620" marT="7620" marB="0" anchor="b"/>
                </a:tc>
                <a:tc>
                  <a:txBody>
                    <a:bodyPr/>
                    <a:lstStyle/>
                    <a:p>
                      <a:pPr algn="r" fontAlgn="b"/>
                      <a:r>
                        <a:rPr lang="en-US" sz="2400" b="0" i="0" u="none" strike="noStrike" dirty="0">
                          <a:solidFill>
                            <a:srgbClr val="000000"/>
                          </a:solidFill>
                          <a:effectLst/>
                          <a:latin typeface="Calibri" panose="020F0502020204030204" pitchFamily="34" charset="0"/>
                        </a:rPr>
                        <a:t>1</a:t>
                      </a:r>
                    </a:p>
                  </a:txBody>
                  <a:tcPr marL="7620" marR="7620" marT="7620" marB="0" anchor="b"/>
                </a:tc>
                <a:tc>
                  <a:txBody>
                    <a:bodyPr/>
                    <a:lstStyle/>
                    <a:p>
                      <a:pPr algn="r" fontAlgn="b"/>
                      <a:r>
                        <a:rPr lang="en-US" sz="2400" b="0" i="0" u="none" strike="noStrike" dirty="0">
                          <a:solidFill>
                            <a:srgbClr val="000000"/>
                          </a:solidFill>
                          <a:effectLst/>
                          <a:latin typeface="Calibri" panose="020F0502020204030204" pitchFamily="34" charset="0"/>
                        </a:rPr>
                        <a:t>2</a:t>
                      </a:r>
                    </a:p>
                  </a:txBody>
                  <a:tcPr marL="7620" marR="7620" marT="7620" marB="0" anchor="b"/>
                </a:tc>
                <a:tc>
                  <a:txBody>
                    <a:bodyPr/>
                    <a:lstStyle/>
                    <a:p>
                      <a:pPr algn="r" fontAlgn="b"/>
                      <a:r>
                        <a:rPr lang="en-US" sz="2400" b="0" i="0" u="none" strike="noStrike" dirty="0">
                          <a:solidFill>
                            <a:srgbClr val="000000"/>
                          </a:solidFill>
                          <a:effectLst/>
                          <a:latin typeface="Calibri" panose="020F0502020204030204" pitchFamily="34" charset="0"/>
                        </a:rPr>
                        <a:t>3</a:t>
                      </a:r>
                    </a:p>
                  </a:txBody>
                  <a:tcPr marL="7620" marR="7620" marT="7620" marB="0" anchor="b"/>
                </a:tc>
                <a:tc>
                  <a:txBody>
                    <a:bodyPr/>
                    <a:lstStyle/>
                    <a:p>
                      <a:pPr algn="r" fontAlgn="b"/>
                      <a:r>
                        <a:rPr lang="en-US" sz="2400" b="0" i="0" u="none" strike="noStrike" dirty="0">
                          <a:solidFill>
                            <a:srgbClr val="000000"/>
                          </a:solidFill>
                          <a:effectLst/>
                          <a:latin typeface="Calibri" panose="020F0502020204030204" pitchFamily="34" charset="0"/>
                        </a:rPr>
                        <a:t>4</a:t>
                      </a:r>
                    </a:p>
                  </a:txBody>
                  <a:tcPr marL="7620" marR="7620" marT="7620" marB="0" anchor="b"/>
                </a:tc>
                <a:tc>
                  <a:txBody>
                    <a:bodyPr/>
                    <a:lstStyle/>
                    <a:p>
                      <a:pPr algn="r" fontAlgn="b"/>
                      <a:r>
                        <a:rPr lang="en-US" sz="2400" b="0" i="0" u="none" strike="noStrike" dirty="0">
                          <a:solidFill>
                            <a:srgbClr val="000000"/>
                          </a:solidFill>
                          <a:effectLst/>
                          <a:latin typeface="Calibri" panose="020F0502020204030204" pitchFamily="34" charset="0"/>
                        </a:rPr>
                        <a:t>5</a:t>
                      </a:r>
                    </a:p>
                  </a:txBody>
                  <a:tcPr marL="7620" marR="7620" marT="7620" marB="0" anchor="b"/>
                </a:tc>
                <a:tc>
                  <a:txBody>
                    <a:bodyPr/>
                    <a:lstStyle/>
                    <a:p>
                      <a:pPr algn="r" fontAlgn="b"/>
                      <a:r>
                        <a:rPr lang="en-US" sz="2400" b="0" i="0" u="none" strike="noStrike" dirty="0">
                          <a:solidFill>
                            <a:srgbClr val="000000"/>
                          </a:solidFill>
                          <a:effectLst/>
                          <a:latin typeface="Calibri" panose="020F0502020204030204" pitchFamily="34" charset="0"/>
                        </a:rPr>
                        <a:t>6</a:t>
                      </a:r>
                    </a:p>
                  </a:txBody>
                  <a:tcPr marL="7620" marR="7620" marT="7620" marB="0" anchor="b"/>
                </a:tc>
                <a:tc>
                  <a:txBody>
                    <a:bodyPr/>
                    <a:lstStyle/>
                    <a:p>
                      <a:pPr algn="r" fontAlgn="b"/>
                      <a:r>
                        <a:rPr lang="en-US" sz="2400" b="1" i="0" u="none" strike="noStrike" dirty="0">
                          <a:solidFill>
                            <a:srgbClr val="000000"/>
                          </a:solidFill>
                          <a:effectLst/>
                          <a:latin typeface="Calibri" panose="020F0502020204030204" pitchFamily="34" charset="0"/>
                        </a:rPr>
                        <a:t>Total</a:t>
                      </a:r>
                    </a:p>
                  </a:txBody>
                  <a:tcPr marL="7620" marR="7620" marT="7620" marB="0" anchor="b"/>
                </a:tc>
                <a:extLst>
                  <a:ext uri="{0D108BD9-81ED-4DB2-BD59-A6C34878D82A}">
                    <a16:rowId xmlns:a16="http://schemas.microsoft.com/office/drawing/2014/main" val="211928334"/>
                  </a:ext>
                </a:extLst>
              </a:tr>
              <a:tr h="511278">
                <a:tc>
                  <a:txBody>
                    <a:bodyPr/>
                    <a:lstStyle/>
                    <a:p>
                      <a:pPr algn="l" fontAlgn="b"/>
                      <a:r>
                        <a:rPr lang="en-US" sz="1600" b="0" i="0" u="none" strike="noStrike" dirty="0">
                          <a:solidFill>
                            <a:srgbClr val="000000"/>
                          </a:solidFill>
                          <a:effectLst/>
                          <a:latin typeface="Calibri" panose="020F0502020204030204" pitchFamily="34" charset="0"/>
                        </a:rPr>
                        <a:t>Points Worth</a:t>
                      </a:r>
                    </a:p>
                  </a:txBody>
                  <a:tcPr marL="7620" marR="7620" marT="7620" marB="0" anchor="b"/>
                </a:tc>
                <a:tc>
                  <a:txBody>
                    <a:bodyPr/>
                    <a:lstStyle/>
                    <a:p>
                      <a:pPr algn="r" fontAlgn="b"/>
                      <a:r>
                        <a:rPr lang="en-US" sz="2400" u="none" strike="noStrike" dirty="0">
                          <a:effectLst/>
                        </a:rPr>
                        <a:t>3</a:t>
                      </a:r>
                      <a:endParaRPr lang="en-US" sz="2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2400" u="none" strike="noStrike" dirty="0">
                          <a:effectLst/>
                        </a:rPr>
                        <a:t>3</a:t>
                      </a:r>
                      <a:endParaRPr lang="en-US" sz="2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2400" u="none" strike="noStrike" dirty="0">
                          <a:effectLst/>
                        </a:rPr>
                        <a:t>4</a:t>
                      </a:r>
                      <a:endParaRPr lang="en-US" sz="2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2400" u="none" strike="noStrike" dirty="0">
                          <a:effectLst/>
                        </a:rPr>
                        <a:t>4</a:t>
                      </a:r>
                      <a:endParaRPr lang="en-US" sz="2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2400" u="none" strike="noStrike" dirty="0">
                          <a:effectLst/>
                        </a:rPr>
                        <a:t>3</a:t>
                      </a:r>
                      <a:endParaRPr lang="en-US" sz="2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2400" u="none" strike="noStrike" dirty="0">
                          <a:effectLst/>
                        </a:rPr>
                        <a:t>3</a:t>
                      </a:r>
                      <a:endParaRPr lang="en-US" sz="2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2400" b="1" u="none" strike="noStrike" dirty="0">
                          <a:effectLst/>
                        </a:rPr>
                        <a:t>20</a:t>
                      </a:r>
                      <a:endParaRPr lang="en-US" sz="24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391365326"/>
                  </a:ext>
                </a:extLst>
              </a:tr>
              <a:tr h="511278">
                <a:tc>
                  <a:txBody>
                    <a:bodyPr/>
                    <a:lstStyle/>
                    <a:p>
                      <a:pPr algn="l" fontAlgn="b"/>
                      <a:r>
                        <a:rPr lang="en-US" sz="1600" u="none" strike="noStrike">
                          <a:effectLst/>
                        </a:rPr>
                        <a:t>Average</a:t>
                      </a:r>
                      <a:endParaRPr lang="en-US" sz="16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2400" u="none" strike="noStrike" dirty="0">
                          <a:effectLst/>
                        </a:rPr>
                        <a:t>2.92</a:t>
                      </a:r>
                      <a:endParaRPr lang="en-US" sz="2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2400" u="none" strike="noStrike" dirty="0">
                          <a:effectLst/>
                        </a:rPr>
                        <a:t>2.375</a:t>
                      </a:r>
                      <a:endParaRPr lang="en-US" sz="2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2400" u="none" strike="noStrike" dirty="0">
                          <a:effectLst/>
                        </a:rPr>
                        <a:t>3.07</a:t>
                      </a:r>
                      <a:endParaRPr lang="en-US" sz="2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2400" u="none" strike="noStrike" dirty="0">
                          <a:effectLst/>
                        </a:rPr>
                        <a:t>2.42</a:t>
                      </a:r>
                      <a:endParaRPr lang="en-US" sz="2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2400" u="none" strike="noStrike" dirty="0">
                          <a:effectLst/>
                        </a:rPr>
                        <a:t>2.67</a:t>
                      </a:r>
                      <a:endParaRPr lang="en-US" sz="2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2400" u="none" strike="noStrike" dirty="0">
                          <a:effectLst/>
                        </a:rPr>
                        <a:t>1.83</a:t>
                      </a:r>
                      <a:endParaRPr lang="en-US" sz="2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2400" b="1" u="none" strike="noStrike" dirty="0">
                          <a:effectLst/>
                        </a:rPr>
                        <a:t>15.28</a:t>
                      </a:r>
                      <a:endParaRPr lang="en-US" sz="24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667748723"/>
                  </a:ext>
                </a:extLst>
              </a:tr>
              <a:tr h="958645">
                <a:tc>
                  <a:txBody>
                    <a:bodyPr/>
                    <a:lstStyle/>
                    <a:p>
                      <a:pPr algn="l" fontAlgn="b"/>
                      <a:r>
                        <a:rPr lang="en-US" sz="1600" u="none" strike="noStrike">
                          <a:effectLst/>
                        </a:rPr>
                        <a:t>Percentage</a:t>
                      </a:r>
                      <a:endParaRPr lang="en-US" sz="16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2400" u="none" strike="noStrike" dirty="0">
                          <a:effectLst/>
                        </a:rPr>
                        <a:t>0.97</a:t>
                      </a:r>
                      <a:endParaRPr lang="en-US" sz="2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2400" u="none" strike="noStrike" dirty="0">
                          <a:effectLst/>
                        </a:rPr>
                        <a:t>0.79</a:t>
                      </a:r>
                      <a:endParaRPr lang="en-US" sz="2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2400" u="none" strike="noStrike" dirty="0">
                          <a:effectLst/>
                        </a:rPr>
                        <a:t>0.77</a:t>
                      </a:r>
                      <a:endParaRPr lang="en-US" sz="2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2400" u="none" strike="noStrike" dirty="0">
                          <a:solidFill>
                            <a:srgbClr val="FF0000"/>
                          </a:solidFill>
                          <a:effectLst/>
                        </a:rPr>
                        <a:t>0.60</a:t>
                      </a:r>
                      <a:endParaRPr lang="en-US" sz="2400" b="1" i="0" u="none" strike="noStrike" dirty="0">
                        <a:solidFill>
                          <a:srgbClr val="FF0000"/>
                        </a:solidFill>
                        <a:effectLst/>
                        <a:latin typeface="Calibri" panose="020F0502020204030204" pitchFamily="34" charset="0"/>
                      </a:endParaRPr>
                    </a:p>
                  </a:txBody>
                  <a:tcPr marL="7620" marR="7620" marT="7620" marB="0" anchor="b"/>
                </a:tc>
                <a:tc>
                  <a:txBody>
                    <a:bodyPr/>
                    <a:lstStyle/>
                    <a:p>
                      <a:pPr algn="r" fontAlgn="b"/>
                      <a:r>
                        <a:rPr lang="en-US" sz="2400" u="none" strike="noStrike" dirty="0">
                          <a:solidFill>
                            <a:schemeClr val="tx1"/>
                          </a:solidFill>
                          <a:effectLst/>
                        </a:rPr>
                        <a:t>0.89</a:t>
                      </a:r>
                      <a:endParaRPr lang="en-US" sz="2400" b="0" i="0" u="none" strike="noStrike" dirty="0">
                        <a:solidFill>
                          <a:schemeClr val="tx1"/>
                        </a:solidFill>
                        <a:effectLst/>
                        <a:latin typeface="Calibri" panose="020F0502020204030204" pitchFamily="34" charset="0"/>
                      </a:endParaRPr>
                    </a:p>
                  </a:txBody>
                  <a:tcPr marL="7620" marR="7620" marT="7620" marB="0" anchor="b"/>
                </a:tc>
                <a:tc>
                  <a:txBody>
                    <a:bodyPr/>
                    <a:lstStyle/>
                    <a:p>
                      <a:pPr algn="r" fontAlgn="b"/>
                      <a:r>
                        <a:rPr lang="en-US" sz="2400" u="none" strike="noStrike" dirty="0">
                          <a:solidFill>
                            <a:srgbClr val="FF0000"/>
                          </a:solidFill>
                          <a:effectLst/>
                        </a:rPr>
                        <a:t>0.61</a:t>
                      </a:r>
                      <a:endParaRPr lang="en-US" sz="2400" b="1" i="0" u="none" strike="noStrike" dirty="0">
                        <a:solidFill>
                          <a:srgbClr val="FF0000"/>
                        </a:solidFill>
                        <a:effectLst/>
                        <a:latin typeface="Calibri" panose="020F0502020204030204" pitchFamily="34" charset="0"/>
                      </a:endParaRPr>
                    </a:p>
                  </a:txBody>
                  <a:tcPr marL="7620" marR="7620" marT="7620" marB="0" anchor="b"/>
                </a:tc>
                <a:tc>
                  <a:txBody>
                    <a:bodyPr/>
                    <a:lstStyle/>
                    <a:p>
                      <a:pPr algn="r" fontAlgn="b"/>
                      <a:r>
                        <a:rPr lang="en-US" sz="2400" b="1" u="none" strike="noStrike" dirty="0">
                          <a:effectLst/>
                        </a:rPr>
                        <a:t>0.76 (B)</a:t>
                      </a:r>
                      <a:endParaRPr lang="en-US" sz="24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252705704"/>
                  </a:ext>
                </a:extLst>
              </a:tr>
            </a:tbl>
          </a:graphicData>
        </a:graphic>
      </p:graphicFrame>
    </p:spTree>
    <p:extLst>
      <p:ext uri="{BB962C8B-B14F-4D97-AF65-F5344CB8AC3E}">
        <p14:creationId xmlns:p14="http://schemas.microsoft.com/office/powerpoint/2010/main" val="2176350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9172B62-0363-46DB-952A-3015E2199C49}"/>
              </a:ext>
            </a:extLst>
          </p:cNvPr>
          <p:cNvSpPr>
            <a:spLocks noGrp="1" noChangeArrowheads="1"/>
          </p:cNvSpPr>
          <p:nvPr>
            <p:ph type="title"/>
          </p:nvPr>
        </p:nvSpPr>
        <p:spPr>
          <a:xfrm>
            <a:off x="685800" y="76200"/>
            <a:ext cx="7772400" cy="457200"/>
          </a:xfrm>
        </p:spPr>
        <p:txBody>
          <a:bodyPr>
            <a:noAutofit/>
          </a:bodyPr>
          <a:lstStyle/>
          <a:p>
            <a:r>
              <a:rPr lang="en-US" sz="3600" b="1" dirty="0"/>
              <a:t>Reciprocal Space = </a:t>
            </a:r>
          </a:p>
        </p:txBody>
      </p:sp>
      <p:sp>
        <p:nvSpPr>
          <p:cNvPr id="6" name="Text Box 3">
            <a:extLst>
              <a:ext uri="{FF2B5EF4-FFF2-40B4-BE49-F238E27FC236}">
                <a16:creationId xmlns:a16="http://schemas.microsoft.com/office/drawing/2014/main" id="{20CBE61C-205C-4017-97E2-D889E56D64D9}"/>
              </a:ext>
            </a:extLst>
          </p:cNvPr>
          <p:cNvSpPr txBox="1">
            <a:spLocks noChangeArrowheads="1"/>
          </p:cNvSpPr>
          <p:nvPr/>
        </p:nvSpPr>
        <p:spPr bwMode="auto">
          <a:xfrm>
            <a:off x="266700" y="538223"/>
            <a:ext cx="8610600" cy="2677656"/>
          </a:xfrm>
          <a:prstGeom prst="rect">
            <a:avLst/>
          </a:prstGeom>
          <a:noFill/>
          <a:ln w="9525">
            <a:noFill/>
            <a:miter lim="800000"/>
            <a:headEnd/>
            <a:tailEnd/>
          </a:ln>
          <a:effectLst/>
        </p:spPr>
        <p:txBody>
          <a:bodyPr wrap="square">
            <a:spAutoFit/>
          </a:bodyPr>
          <a:lstStyle/>
          <a:p>
            <a:pPr algn="ctr">
              <a:spcBef>
                <a:spcPct val="50000"/>
              </a:spcBef>
            </a:pPr>
            <a:r>
              <a:rPr lang="en-US" altLang="ko-KR" sz="2800" b="1" dirty="0"/>
              <a:t>Fourier transform of the real crystal lattice.                   </a:t>
            </a:r>
            <a:r>
              <a:rPr lang="en-US" altLang="ko-KR" sz="2800" dirty="0">
                <a:latin typeface="+mj-lt"/>
              </a:rPr>
              <a:t>Also called </a:t>
            </a:r>
            <a:r>
              <a:rPr lang="en-US" altLang="ko-KR" sz="2800" b="1" dirty="0">
                <a:solidFill>
                  <a:schemeClr val="accent2"/>
                </a:solidFill>
                <a:latin typeface="+mj-lt"/>
              </a:rPr>
              <a:t>Fourier space</a:t>
            </a:r>
            <a:r>
              <a:rPr lang="en-US" altLang="ko-KR" sz="2800" dirty="0">
                <a:latin typeface="+mj-lt"/>
              </a:rPr>
              <a:t>, k-space, wavevector space or momentum space </a:t>
            </a:r>
          </a:p>
          <a:p>
            <a:pPr algn="ctr">
              <a:spcBef>
                <a:spcPct val="50000"/>
              </a:spcBef>
            </a:pPr>
            <a:endParaRPr lang="en-US" altLang="ko-KR" sz="2800" dirty="0">
              <a:latin typeface="+mj-lt"/>
            </a:endParaRPr>
          </a:p>
          <a:p>
            <a:pPr algn="ctr">
              <a:spcBef>
                <a:spcPct val="50000"/>
              </a:spcBef>
            </a:pPr>
            <a:r>
              <a:rPr lang="en-US" altLang="ko-KR" sz="2800" dirty="0">
                <a:latin typeface="+mj-lt"/>
              </a:rPr>
              <a:t>In contrast to real space or direct space.</a:t>
            </a:r>
          </a:p>
        </p:txBody>
      </p:sp>
    </p:spTree>
    <p:extLst>
      <p:ext uri="{BB962C8B-B14F-4D97-AF65-F5344CB8AC3E}">
        <p14:creationId xmlns:p14="http://schemas.microsoft.com/office/powerpoint/2010/main" val="2218405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E8B25D-93DE-4BBB-89BA-816A8EA5F6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00" y="838200"/>
            <a:ext cx="9225400" cy="5181600"/>
          </a:xfrm>
          <a:prstGeom prst="rect">
            <a:avLst/>
          </a:prstGeom>
        </p:spPr>
      </p:pic>
      <p:sp>
        <p:nvSpPr>
          <p:cNvPr id="7" name="Rectangle 6">
            <a:extLst>
              <a:ext uri="{FF2B5EF4-FFF2-40B4-BE49-F238E27FC236}">
                <a16:creationId xmlns:a16="http://schemas.microsoft.com/office/drawing/2014/main" id="{5EB2AF72-A1B8-401E-A4BC-D9D9086F9098}"/>
              </a:ext>
            </a:extLst>
          </p:cNvPr>
          <p:cNvSpPr/>
          <p:nvPr/>
        </p:nvSpPr>
        <p:spPr>
          <a:xfrm>
            <a:off x="990600" y="6248400"/>
            <a:ext cx="7162800" cy="369332"/>
          </a:xfrm>
          <a:prstGeom prst="rect">
            <a:avLst/>
          </a:prstGeom>
        </p:spPr>
        <p:txBody>
          <a:bodyPr wrap="square">
            <a:spAutoFit/>
          </a:bodyPr>
          <a:lstStyle/>
          <a:p>
            <a:pPr lvl="0" algn="ctr">
              <a:defRPr/>
            </a:pPr>
            <a:r>
              <a:rPr lang="en-US" dirty="0">
                <a:hlinkClick r:id="rId4"/>
              </a:rPr>
              <a:t>Watch this short video: https://www.youtube.com/watch?v=DFFU39A3fPY</a:t>
            </a:r>
            <a:endParaRPr lang="en-US" dirty="0"/>
          </a:p>
        </p:txBody>
      </p:sp>
    </p:spTree>
    <p:extLst>
      <p:ext uri="{BB962C8B-B14F-4D97-AF65-F5344CB8AC3E}">
        <p14:creationId xmlns:p14="http://schemas.microsoft.com/office/powerpoint/2010/main" val="206917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722" name="Picture 10"/>
          <p:cNvPicPr>
            <a:picLocks noChangeAspect="1" noChangeArrowheads="1"/>
          </p:cNvPicPr>
          <p:nvPr/>
        </p:nvPicPr>
        <p:blipFill>
          <a:blip r:embed="rId3"/>
          <a:srcRect/>
          <a:stretch>
            <a:fillRect/>
          </a:stretch>
        </p:blipFill>
        <p:spPr bwMode="auto">
          <a:xfrm>
            <a:off x="3200400" y="609600"/>
            <a:ext cx="5907588" cy="3200400"/>
          </a:xfrm>
          <a:prstGeom prst="rect">
            <a:avLst/>
          </a:prstGeom>
          <a:noFill/>
          <a:ln w="9525">
            <a:noFill/>
            <a:miter lim="800000"/>
            <a:headEnd/>
            <a:tailEnd/>
          </a:ln>
          <a:effectLst/>
        </p:spPr>
      </p:pic>
      <p:sp>
        <p:nvSpPr>
          <p:cNvPr id="4" name="Rectangle 2"/>
          <p:cNvSpPr txBox="1">
            <a:spLocks noChangeArrowheads="1"/>
          </p:cNvSpPr>
          <p:nvPr/>
        </p:nvSpPr>
        <p:spPr>
          <a:xfrm>
            <a:off x="0" y="0"/>
            <a:ext cx="9144000" cy="1143000"/>
          </a:xfrm>
          <a:prstGeom prst="rect">
            <a:avLst/>
          </a:prstGeom>
          <a:ln/>
        </p:spPr>
        <p:txBody>
          <a:bodyPr/>
          <a:lstStyle/>
          <a:p>
            <a:pPr algn="ctr">
              <a:spcBef>
                <a:spcPct val="0"/>
              </a:spcBef>
              <a:tabLst>
                <a:tab pos="857220" algn="l"/>
              </a:tabLst>
              <a:defRPr/>
            </a:pPr>
            <a:r>
              <a:rPr kumimoji="0" lang="en-US" sz="4400" b="1" i="0" u="none" strike="noStrike" kern="1200" cap="none" spc="0" normalizeH="0" baseline="0" noProof="0" dirty="0">
                <a:ln>
                  <a:noFill/>
                </a:ln>
                <a:effectLst/>
                <a:uLnTx/>
                <a:uFillTx/>
                <a:ea typeface="+mj-ea"/>
                <a:cs typeface="+mj-cs"/>
              </a:rPr>
              <a:t>Examples of Image </a:t>
            </a:r>
            <a:r>
              <a:rPr lang="en-US" sz="4400" b="1" dirty="0"/>
              <a:t>Fourier Transform</a:t>
            </a:r>
            <a:r>
              <a:rPr lang="en-US" sz="4400" b="1" dirty="0">
                <a:ea typeface="+mj-ea"/>
                <a:cs typeface="+mj-cs"/>
              </a:rPr>
              <a:t>s</a:t>
            </a:r>
            <a:endParaRPr lang="en-US" sz="4400" b="1" dirty="0"/>
          </a:p>
        </p:txBody>
      </p:sp>
      <p:pic>
        <p:nvPicPr>
          <p:cNvPr id="499714" name="Picture 2"/>
          <p:cNvPicPr>
            <a:picLocks noChangeAspect="1" noChangeArrowheads="1"/>
          </p:cNvPicPr>
          <p:nvPr/>
        </p:nvPicPr>
        <p:blipFill>
          <a:blip r:embed="rId4"/>
          <a:srcRect/>
          <a:stretch>
            <a:fillRect/>
          </a:stretch>
        </p:blipFill>
        <p:spPr bwMode="auto">
          <a:xfrm>
            <a:off x="533400" y="990600"/>
            <a:ext cx="2438400" cy="2438400"/>
          </a:xfrm>
          <a:prstGeom prst="rect">
            <a:avLst/>
          </a:prstGeom>
          <a:noFill/>
          <a:ln w="9525">
            <a:noFill/>
            <a:miter lim="800000"/>
            <a:headEnd/>
            <a:tailEnd/>
          </a:ln>
          <a:effectLst/>
        </p:spPr>
      </p:pic>
      <p:sp>
        <p:nvSpPr>
          <p:cNvPr id="8" name="Rectangle 7"/>
          <p:cNvSpPr/>
          <p:nvPr/>
        </p:nvSpPr>
        <p:spPr>
          <a:xfrm>
            <a:off x="0" y="6211669"/>
            <a:ext cx="3429000" cy="646331"/>
          </a:xfrm>
          <a:prstGeom prst="rect">
            <a:avLst/>
          </a:prstGeom>
        </p:spPr>
        <p:txBody>
          <a:bodyPr wrap="square">
            <a:spAutoFit/>
          </a:bodyPr>
          <a:lstStyle/>
          <a:p>
            <a:pPr algn="ctr"/>
            <a:r>
              <a:rPr lang="en-US" dirty="0"/>
              <a:t>Brightest side points relating to the frequency of the stripes</a:t>
            </a:r>
          </a:p>
        </p:txBody>
      </p:sp>
      <p:sp>
        <p:nvSpPr>
          <p:cNvPr id="9" name="Rectangle 8"/>
          <p:cNvSpPr/>
          <p:nvPr/>
        </p:nvSpPr>
        <p:spPr>
          <a:xfrm>
            <a:off x="1066800" y="609600"/>
            <a:ext cx="1295400" cy="369332"/>
          </a:xfrm>
          <a:prstGeom prst="rect">
            <a:avLst/>
          </a:prstGeom>
        </p:spPr>
        <p:txBody>
          <a:bodyPr wrap="square">
            <a:spAutoFit/>
          </a:bodyPr>
          <a:lstStyle/>
          <a:p>
            <a:pPr algn="ctr"/>
            <a:r>
              <a:rPr lang="en-US" dirty="0"/>
              <a:t>Real Image</a:t>
            </a:r>
          </a:p>
        </p:txBody>
      </p:sp>
      <p:sp>
        <p:nvSpPr>
          <p:cNvPr id="10" name="Rectangle 9"/>
          <p:cNvSpPr/>
          <p:nvPr/>
        </p:nvSpPr>
        <p:spPr>
          <a:xfrm>
            <a:off x="533400" y="3429000"/>
            <a:ext cx="2362200" cy="369332"/>
          </a:xfrm>
          <a:prstGeom prst="rect">
            <a:avLst/>
          </a:prstGeom>
        </p:spPr>
        <p:txBody>
          <a:bodyPr wrap="square">
            <a:spAutoFit/>
          </a:bodyPr>
          <a:lstStyle/>
          <a:p>
            <a:pPr algn="ctr"/>
            <a:r>
              <a:rPr lang="en-US" dirty="0"/>
              <a:t>Fourier Transform</a:t>
            </a:r>
          </a:p>
        </p:txBody>
      </p:sp>
      <p:pic>
        <p:nvPicPr>
          <p:cNvPr id="499724" name="Picture 12"/>
          <p:cNvPicPr>
            <a:picLocks noChangeAspect="1" noChangeArrowheads="1"/>
          </p:cNvPicPr>
          <p:nvPr/>
        </p:nvPicPr>
        <p:blipFill>
          <a:blip r:embed="rId5"/>
          <a:srcRect/>
          <a:stretch>
            <a:fillRect/>
          </a:stretch>
        </p:blipFill>
        <p:spPr bwMode="auto">
          <a:xfrm>
            <a:off x="3429000" y="3962400"/>
            <a:ext cx="2457450" cy="2038350"/>
          </a:xfrm>
          <a:prstGeom prst="rect">
            <a:avLst/>
          </a:prstGeom>
          <a:noFill/>
          <a:ln w="9525">
            <a:noFill/>
            <a:miter lim="800000"/>
            <a:headEnd/>
            <a:tailEnd/>
          </a:ln>
          <a:effectLst/>
        </p:spPr>
      </p:pic>
      <p:pic>
        <p:nvPicPr>
          <p:cNvPr id="499725" name="Picture 13"/>
          <p:cNvPicPr>
            <a:picLocks noChangeAspect="1" noChangeArrowheads="1"/>
          </p:cNvPicPr>
          <p:nvPr/>
        </p:nvPicPr>
        <p:blipFill>
          <a:blip r:embed="rId6"/>
          <a:srcRect/>
          <a:stretch>
            <a:fillRect/>
          </a:stretch>
        </p:blipFill>
        <p:spPr bwMode="auto">
          <a:xfrm>
            <a:off x="6112329" y="3962400"/>
            <a:ext cx="2498271" cy="2057400"/>
          </a:xfrm>
          <a:prstGeom prst="rect">
            <a:avLst/>
          </a:prstGeom>
          <a:noFill/>
          <a:ln w="9525">
            <a:noFill/>
            <a:miter lim="800000"/>
            <a:headEnd/>
            <a:tailEnd/>
          </a:ln>
          <a:effectLst/>
        </p:spPr>
      </p:pic>
      <p:pic>
        <p:nvPicPr>
          <p:cNvPr id="499726" name="Picture 14"/>
          <p:cNvPicPr>
            <a:picLocks noChangeAspect="1" noChangeArrowheads="1"/>
          </p:cNvPicPr>
          <p:nvPr/>
        </p:nvPicPr>
        <p:blipFill>
          <a:blip r:embed="rId7"/>
          <a:srcRect/>
          <a:stretch>
            <a:fillRect/>
          </a:stretch>
        </p:blipFill>
        <p:spPr bwMode="auto">
          <a:xfrm>
            <a:off x="3429000" y="6019800"/>
            <a:ext cx="5257800" cy="890434"/>
          </a:xfrm>
          <a:prstGeom prst="rect">
            <a:avLst/>
          </a:prstGeom>
          <a:noFill/>
          <a:ln w="9525">
            <a:noFill/>
            <a:miter lim="800000"/>
            <a:headEnd/>
            <a:tailEnd/>
          </a:ln>
          <a:effectLst/>
        </p:spPr>
      </p:pic>
      <p:pic>
        <p:nvPicPr>
          <p:cNvPr id="2" name="Picture 1"/>
          <p:cNvPicPr>
            <a:picLocks noChangeAspect="1"/>
          </p:cNvPicPr>
          <p:nvPr/>
        </p:nvPicPr>
        <p:blipFill>
          <a:blip r:embed="rId8">
            <a:extLst>
              <a:ext uri="{BEBA8EAE-BF5A-486C-A8C5-ECC9F3942E4B}">
                <a14:imgProps xmlns:a14="http://schemas.microsoft.com/office/drawing/2010/main">
                  <a14:imgLayer r:embed="rId9">
                    <a14:imgEffect>
                      <a14:brightnessContrast contrast="-38000"/>
                    </a14:imgEffect>
                  </a14:imgLayer>
                </a14:imgProps>
              </a:ext>
            </a:extLst>
          </a:blip>
          <a:stretch>
            <a:fillRect/>
          </a:stretch>
        </p:blipFill>
        <p:spPr>
          <a:xfrm>
            <a:off x="504383" y="3810000"/>
            <a:ext cx="2485002" cy="2355724"/>
          </a:xfrm>
          <a:prstGeom prst="rect">
            <a:avLst/>
          </a:prstGeom>
        </p:spPr>
      </p:pic>
      <p:pic>
        <p:nvPicPr>
          <p:cNvPr id="13"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9052" y="685800"/>
            <a:ext cx="324934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97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97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97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97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685800" y="0"/>
            <a:ext cx="7772400" cy="457200"/>
          </a:xfrm>
        </p:spPr>
        <p:txBody>
          <a:bodyPr>
            <a:noAutofit/>
          </a:bodyPr>
          <a:lstStyle/>
          <a:p>
            <a:r>
              <a:rPr lang="en-US" sz="2800" b="1" dirty="0"/>
              <a:t>The Reciprocal Lattice</a:t>
            </a:r>
          </a:p>
        </p:txBody>
      </p:sp>
      <p:sp>
        <p:nvSpPr>
          <p:cNvPr id="86019" name="Text Box 3"/>
          <p:cNvSpPr txBox="1">
            <a:spLocks noChangeArrowheads="1"/>
          </p:cNvSpPr>
          <p:nvPr/>
        </p:nvSpPr>
        <p:spPr bwMode="auto">
          <a:xfrm>
            <a:off x="228600" y="609600"/>
            <a:ext cx="8686800" cy="830997"/>
          </a:xfrm>
          <a:prstGeom prst="rect">
            <a:avLst/>
          </a:prstGeom>
          <a:noFill/>
          <a:ln w="9525">
            <a:noFill/>
            <a:miter lim="800000"/>
            <a:headEnd/>
            <a:tailEnd/>
          </a:ln>
          <a:effectLst/>
        </p:spPr>
        <p:txBody>
          <a:bodyPr wrap="square">
            <a:spAutoFit/>
          </a:bodyPr>
          <a:lstStyle/>
          <a:p>
            <a:pPr>
              <a:spcBef>
                <a:spcPct val="50000"/>
              </a:spcBef>
            </a:pPr>
            <a:r>
              <a:rPr lang="en-US" sz="2400" dirty="0"/>
              <a:t>Crystal planes (</a:t>
            </a:r>
            <a:r>
              <a:rPr lang="en-US" sz="2400" dirty="0" err="1"/>
              <a:t>hkl</a:t>
            </a:r>
            <a:r>
              <a:rPr lang="en-US" sz="2400" dirty="0"/>
              <a:t>) in the real-space (or the direct lattice) are characterized by the normal vector          and </a:t>
            </a:r>
            <a:r>
              <a:rPr lang="en-US" sz="2400" i="1" dirty="0" err="1"/>
              <a:t>d</a:t>
            </a:r>
            <a:r>
              <a:rPr lang="en-US" sz="2400" baseline="-25000" dirty="0" err="1"/>
              <a:t>hkl</a:t>
            </a:r>
            <a:r>
              <a:rPr lang="en-US" sz="2400" dirty="0"/>
              <a:t> </a:t>
            </a:r>
            <a:r>
              <a:rPr lang="en-US" sz="2400" dirty="0" err="1"/>
              <a:t>interplanar</a:t>
            </a:r>
            <a:r>
              <a:rPr lang="en-US" sz="2400" dirty="0"/>
              <a:t> spacing</a:t>
            </a:r>
            <a:endParaRPr lang="en-US" sz="2400" i="1" dirty="0"/>
          </a:p>
        </p:txBody>
      </p:sp>
      <p:graphicFrame>
        <p:nvGraphicFramePr>
          <p:cNvPr id="86021" name="Object 5"/>
          <p:cNvGraphicFramePr>
            <a:graphicFrameLocks noChangeAspect="1"/>
          </p:cNvGraphicFramePr>
          <p:nvPr/>
        </p:nvGraphicFramePr>
        <p:xfrm>
          <a:off x="4800600" y="1065212"/>
          <a:ext cx="404813" cy="382588"/>
        </p:xfrm>
        <a:graphic>
          <a:graphicData uri="http://schemas.openxmlformats.org/presentationml/2006/ole">
            <mc:AlternateContent xmlns:mc="http://schemas.openxmlformats.org/markup-compatibility/2006">
              <mc:Choice xmlns:v="urn:schemas-microsoft-com:vml" Requires="v">
                <p:oleObj name="Equation" r:id="rId3" imgW="241200" imgH="228600" progId="Equation.3">
                  <p:embed/>
                </p:oleObj>
              </mc:Choice>
              <mc:Fallback>
                <p:oleObj name="Equation" r:id="rId3" imgW="241200" imgH="228600" progId="Equation.3">
                  <p:embed/>
                  <p:pic>
                    <p:nvPicPr>
                      <p:cNvPr id="86021"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065212"/>
                        <a:ext cx="404813" cy="382588"/>
                      </a:xfrm>
                      <a:prstGeom prst="rect">
                        <a:avLst/>
                      </a:prstGeom>
                      <a:solidFill>
                        <a:schemeClr val="bg1"/>
                      </a:solidFill>
                    </p:spPr>
                  </p:pic>
                </p:oleObj>
              </mc:Fallback>
            </mc:AlternateContent>
          </a:graphicData>
        </a:graphic>
      </p:graphicFrame>
      <p:sp>
        <p:nvSpPr>
          <p:cNvPr id="86030" name="Line 14"/>
          <p:cNvSpPr>
            <a:spLocks noChangeShapeType="1"/>
          </p:cNvSpPr>
          <p:nvPr/>
        </p:nvSpPr>
        <p:spPr bwMode="auto">
          <a:xfrm flipH="1">
            <a:off x="1752600" y="2743200"/>
            <a:ext cx="685800" cy="990600"/>
          </a:xfrm>
          <a:prstGeom prst="line">
            <a:avLst/>
          </a:prstGeom>
          <a:noFill/>
          <a:ln w="19050">
            <a:solidFill>
              <a:schemeClr val="tx1"/>
            </a:solidFill>
            <a:round/>
            <a:headEnd/>
            <a:tailEnd type="triangle" w="med" len="med"/>
          </a:ln>
          <a:effectLst/>
        </p:spPr>
        <p:txBody>
          <a:bodyPr/>
          <a:lstStyle/>
          <a:p>
            <a:endParaRPr lang="en-US"/>
          </a:p>
        </p:txBody>
      </p:sp>
      <p:sp>
        <p:nvSpPr>
          <p:cNvPr id="86031" name="Line 15"/>
          <p:cNvSpPr>
            <a:spLocks noChangeShapeType="1"/>
          </p:cNvSpPr>
          <p:nvPr/>
        </p:nvSpPr>
        <p:spPr bwMode="auto">
          <a:xfrm>
            <a:off x="2438400" y="2743200"/>
            <a:ext cx="3352800" cy="0"/>
          </a:xfrm>
          <a:prstGeom prst="line">
            <a:avLst/>
          </a:prstGeom>
          <a:noFill/>
          <a:ln w="19050">
            <a:solidFill>
              <a:srgbClr val="002060"/>
            </a:solidFill>
            <a:round/>
            <a:headEnd/>
            <a:tailEnd type="triangle" w="med" len="med"/>
          </a:ln>
          <a:effectLst/>
        </p:spPr>
        <p:txBody>
          <a:bodyPr/>
          <a:lstStyle/>
          <a:p>
            <a:endParaRPr lang="en-US"/>
          </a:p>
        </p:txBody>
      </p:sp>
      <p:sp>
        <p:nvSpPr>
          <p:cNvPr id="86032" name="Line 16"/>
          <p:cNvSpPr>
            <a:spLocks noChangeShapeType="1"/>
          </p:cNvSpPr>
          <p:nvPr/>
        </p:nvSpPr>
        <p:spPr bwMode="auto">
          <a:xfrm flipH="1" flipV="1">
            <a:off x="2438400" y="1524000"/>
            <a:ext cx="0" cy="1219200"/>
          </a:xfrm>
          <a:prstGeom prst="line">
            <a:avLst/>
          </a:prstGeom>
          <a:noFill/>
          <a:ln w="19050">
            <a:solidFill>
              <a:schemeClr val="tx1"/>
            </a:solidFill>
            <a:round/>
            <a:headEnd/>
            <a:tailEnd type="triangle" w="med" len="med"/>
          </a:ln>
          <a:effectLst/>
        </p:spPr>
        <p:txBody>
          <a:bodyPr/>
          <a:lstStyle/>
          <a:p>
            <a:endParaRPr lang="en-US"/>
          </a:p>
        </p:txBody>
      </p:sp>
      <p:sp>
        <p:nvSpPr>
          <p:cNvPr id="86033" name="Rectangle 17"/>
          <p:cNvSpPr>
            <a:spLocks noChangeArrowheads="1"/>
          </p:cNvSpPr>
          <p:nvPr/>
        </p:nvSpPr>
        <p:spPr bwMode="auto">
          <a:xfrm>
            <a:off x="2438400" y="1905000"/>
            <a:ext cx="914400" cy="838200"/>
          </a:xfrm>
          <a:prstGeom prst="rect">
            <a:avLst/>
          </a:prstGeom>
          <a:noFill/>
          <a:ln w="25400">
            <a:solidFill>
              <a:srgbClr val="CC6600"/>
            </a:solidFill>
            <a:miter lim="800000"/>
            <a:headEnd/>
            <a:tailEnd/>
          </a:ln>
          <a:effectLst/>
        </p:spPr>
        <p:txBody>
          <a:bodyPr wrap="none" anchor="ctr"/>
          <a:lstStyle/>
          <a:p>
            <a:endParaRPr lang="en-US"/>
          </a:p>
        </p:txBody>
      </p:sp>
      <p:sp>
        <p:nvSpPr>
          <p:cNvPr id="86034" name="Rectangle 18"/>
          <p:cNvSpPr>
            <a:spLocks noChangeArrowheads="1"/>
          </p:cNvSpPr>
          <p:nvPr/>
        </p:nvSpPr>
        <p:spPr bwMode="auto">
          <a:xfrm>
            <a:off x="2133600" y="2362200"/>
            <a:ext cx="914400" cy="838200"/>
          </a:xfrm>
          <a:prstGeom prst="rect">
            <a:avLst/>
          </a:prstGeom>
          <a:noFill/>
          <a:ln w="25400">
            <a:solidFill>
              <a:srgbClr val="CC6600"/>
            </a:solidFill>
            <a:miter lim="800000"/>
            <a:headEnd/>
            <a:tailEnd/>
          </a:ln>
          <a:effectLst/>
        </p:spPr>
        <p:txBody>
          <a:bodyPr wrap="none" anchor="ctr"/>
          <a:lstStyle/>
          <a:p>
            <a:endParaRPr lang="en-US"/>
          </a:p>
        </p:txBody>
      </p:sp>
      <p:sp>
        <p:nvSpPr>
          <p:cNvPr id="86035" name="Line 19"/>
          <p:cNvSpPr>
            <a:spLocks noChangeShapeType="1"/>
          </p:cNvSpPr>
          <p:nvPr/>
        </p:nvSpPr>
        <p:spPr bwMode="auto">
          <a:xfrm flipH="1">
            <a:off x="2133600" y="1905000"/>
            <a:ext cx="304800" cy="457200"/>
          </a:xfrm>
          <a:prstGeom prst="line">
            <a:avLst/>
          </a:prstGeom>
          <a:noFill/>
          <a:ln w="25400">
            <a:solidFill>
              <a:srgbClr val="CC6600"/>
            </a:solidFill>
            <a:round/>
            <a:headEnd/>
            <a:tailEnd/>
          </a:ln>
          <a:effectLst/>
        </p:spPr>
        <p:txBody>
          <a:bodyPr/>
          <a:lstStyle/>
          <a:p>
            <a:endParaRPr lang="en-US"/>
          </a:p>
        </p:txBody>
      </p:sp>
      <p:sp>
        <p:nvSpPr>
          <p:cNvPr id="86036" name="Line 20"/>
          <p:cNvSpPr>
            <a:spLocks noChangeShapeType="1"/>
          </p:cNvSpPr>
          <p:nvPr/>
        </p:nvSpPr>
        <p:spPr bwMode="auto">
          <a:xfrm flipH="1">
            <a:off x="3048000" y="1905000"/>
            <a:ext cx="304800" cy="457200"/>
          </a:xfrm>
          <a:prstGeom prst="line">
            <a:avLst/>
          </a:prstGeom>
          <a:noFill/>
          <a:ln w="25400">
            <a:solidFill>
              <a:srgbClr val="CC6600"/>
            </a:solidFill>
            <a:round/>
            <a:headEnd/>
            <a:tailEnd/>
          </a:ln>
          <a:effectLst/>
        </p:spPr>
        <p:txBody>
          <a:bodyPr/>
          <a:lstStyle/>
          <a:p>
            <a:endParaRPr lang="en-US"/>
          </a:p>
        </p:txBody>
      </p:sp>
      <p:sp>
        <p:nvSpPr>
          <p:cNvPr id="86037" name="Line 21"/>
          <p:cNvSpPr>
            <a:spLocks noChangeShapeType="1"/>
          </p:cNvSpPr>
          <p:nvPr/>
        </p:nvSpPr>
        <p:spPr bwMode="auto">
          <a:xfrm flipH="1">
            <a:off x="3048000" y="2743200"/>
            <a:ext cx="304800" cy="457200"/>
          </a:xfrm>
          <a:prstGeom prst="line">
            <a:avLst/>
          </a:prstGeom>
          <a:noFill/>
          <a:ln w="25400">
            <a:solidFill>
              <a:srgbClr val="CC6600"/>
            </a:solidFill>
            <a:round/>
            <a:headEnd/>
            <a:tailEnd/>
          </a:ln>
          <a:effectLst/>
        </p:spPr>
        <p:txBody>
          <a:bodyPr/>
          <a:lstStyle/>
          <a:p>
            <a:endParaRPr lang="en-US"/>
          </a:p>
        </p:txBody>
      </p:sp>
      <p:sp>
        <p:nvSpPr>
          <p:cNvPr id="86038" name="Line 22"/>
          <p:cNvSpPr>
            <a:spLocks noChangeShapeType="1"/>
          </p:cNvSpPr>
          <p:nvPr/>
        </p:nvSpPr>
        <p:spPr bwMode="auto">
          <a:xfrm flipH="1">
            <a:off x="2133600" y="2743200"/>
            <a:ext cx="304800" cy="457200"/>
          </a:xfrm>
          <a:prstGeom prst="line">
            <a:avLst/>
          </a:prstGeom>
          <a:noFill/>
          <a:ln w="25400">
            <a:solidFill>
              <a:srgbClr val="CC6600"/>
            </a:solidFill>
            <a:round/>
            <a:headEnd/>
            <a:tailEnd/>
          </a:ln>
          <a:effectLst/>
        </p:spPr>
        <p:txBody>
          <a:bodyPr/>
          <a:lstStyle/>
          <a:p>
            <a:endParaRPr lang="en-US"/>
          </a:p>
        </p:txBody>
      </p:sp>
      <p:sp>
        <p:nvSpPr>
          <p:cNvPr id="86042" name="Line 26"/>
          <p:cNvSpPr>
            <a:spLocks noChangeShapeType="1"/>
          </p:cNvSpPr>
          <p:nvPr/>
        </p:nvSpPr>
        <p:spPr bwMode="auto">
          <a:xfrm>
            <a:off x="3200400" y="2057400"/>
            <a:ext cx="152400" cy="152400"/>
          </a:xfrm>
          <a:prstGeom prst="line">
            <a:avLst/>
          </a:prstGeom>
          <a:noFill/>
          <a:ln w="9525">
            <a:solidFill>
              <a:srgbClr val="FFFF00"/>
            </a:solidFill>
            <a:round/>
            <a:headEnd/>
            <a:tailEnd/>
          </a:ln>
          <a:effectLst/>
        </p:spPr>
        <p:txBody>
          <a:bodyPr/>
          <a:lstStyle/>
          <a:p>
            <a:endParaRPr lang="en-US"/>
          </a:p>
        </p:txBody>
      </p:sp>
      <p:sp>
        <p:nvSpPr>
          <p:cNvPr id="86043" name="Line 27"/>
          <p:cNvSpPr>
            <a:spLocks noChangeShapeType="1"/>
          </p:cNvSpPr>
          <p:nvPr/>
        </p:nvSpPr>
        <p:spPr bwMode="auto">
          <a:xfrm>
            <a:off x="3200400" y="2209800"/>
            <a:ext cx="152400" cy="152400"/>
          </a:xfrm>
          <a:prstGeom prst="line">
            <a:avLst/>
          </a:prstGeom>
          <a:noFill/>
          <a:ln w="9525">
            <a:solidFill>
              <a:srgbClr val="FFFF00"/>
            </a:solidFill>
            <a:round/>
            <a:headEnd/>
            <a:tailEnd/>
          </a:ln>
          <a:effectLst/>
        </p:spPr>
        <p:txBody>
          <a:bodyPr/>
          <a:lstStyle/>
          <a:p>
            <a:endParaRPr lang="en-US"/>
          </a:p>
        </p:txBody>
      </p:sp>
      <p:sp>
        <p:nvSpPr>
          <p:cNvPr id="86044" name="Line 28"/>
          <p:cNvSpPr>
            <a:spLocks noChangeShapeType="1"/>
          </p:cNvSpPr>
          <p:nvPr/>
        </p:nvSpPr>
        <p:spPr bwMode="auto">
          <a:xfrm>
            <a:off x="3124200" y="2286000"/>
            <a:ext cx="152400" cy="152400"/>
          </a:xfrm>
          <a:prstGeom prst="line">
            <a:avLst/>
          </a:prstGeom>
          <a:noFill/>
          <a:ln w="9525">
            <a:solidFill>
              <a:srgbClr val="FFFF00"/>
            </a:solidFill>
            <a:round/>
            <a:headEnd/>
            <a:tailEnd/>
          </a:ln>
          <a:effectLst/>
        </p:spPr>
        <p:txBody>
          <a:bodyPr/>
          <a:lstStyle/>
          <a:p>
            <a:endParaRPr lang="en-US"/>
          </a:p>
        </p:txBody>
      </p:sp>
      <p:sp>
        <p:nvSpPr>
          <p:cNvPr id="86045" name="Line 29"/>
          <p:cNvSpPr>
            <a:spLocks noChangeShapeType="1"/>
          </p:cNvSpPr>
          <p:nvPr/>
        </p:nvSpPr>
        <p:spPr bwMode="auto">
          <a:xfrm>
            <a:off x="3048000" y="2362200"/>
            <a:ext cx="304800" cy="304800"/>
          </a:xfrm>
          <a:prstGeom prst="line">
            <a:avLst/>
          </a:prstGeom>
          <a:noFill/>
          <a:ln w="9525">
            <a:solidFill>
              <a:srgbClr val="FFFF00"/>
            </a:solidFill>
            <a:round/>
            <a:headEnd/>
            <a:tailEnd/>
          </a:ln>
          <a:effectLst/>
        </p:spPr>
        <p:txBody>
          <a:bodyPr/>
          <a:lstStyle/>
          <a:p>
            <a:endParaRPr lang="en-US"/>
          </a:p>
        </p:txBody>
      </p:sp>
      <p:sp>
        <p:nvSpPr>
          <p:cNvPr id="86046" name="Line 30"/>
          <p:cNvSpPr>
            <a:spLocks noChangeShapeType="1"/>
          </p:cNvSpPr>
          <p:nvPr/>
        </p:nvSpPr>
        <p:spPr bwMode="auto">
          <a:xfrm>
            <a:off x="3048000" y="2514600"/>
            <a:ext cx="304800" cy="304800"/>
          </a:xfrm>
          <a:prstGeom prst="line">
            <a:avLst/>
          </a:prstGeom>
          <a:noFill/>
          <a:ln w="9525">
            <a:solidFill>
              <a:srgbClr val="FFFF00"/>
            </a:solidFill>
            <a:round/>
            <a:headEnd/>
            <a:tailEnd/>
          </a:ln>
          <a:effectLst/>
        </p:spPr>
        <p:txBody>
          <a:bodyPr/>
          <a:lstStyle/>
          <a:p>
            <a:endParaRPr lang="en-US"/>
          </a:p>
        </p:txBody>
      </p:sp>
      <p:sp>
        <p:nvSpPr>
          <p:cNvPr id="86047" name="Line 31"/>
          <p:cNvSpPr>
            <a:spLocks noChangeShapeType="1"/>
          </p:cNvSpPr>
          <p:nvPr/>
        </p:nvSpPr>
        <p:spPr bwMode="auto">
          <a:xfrm>
            <a:off x="3048000" y="2743200"/>
            <a:ext cx="152400" cy="152400"/>
          </a:xfrm>
          <a:prstGeom prst="line">
            <a:avLst/>
          </a:prstGeom>
          <a:noFill/>
          <a:ln w="9525">
            <a:solidFill>
              <a:srgbClr val="FFFF00"/>
            </a:solidFill>
            <a:round/>
            <a:headEnd/>
            <a:tailEnd/>
          </a:ln>
          <a:effectLst/>
        </p:spPr>
        <p:txBody>
          <a:bodyPr/>
          <a:lstStyle/>
          <a:p>
            <a:endParaRPr lang="en-US"/>
          </a:p>
        </p:txBody>
      </p:sp>
      <p:sp>
        <p:nvSpPr>
          <p:cNvPr id="86048" name="Text Box 32"/>
          <p:cNvSpPr txBox="1">
            <a:spLocks noChangeArrowheads="1"/>
          </p:cNvSpPr>
          <p:nvPr/>
        </p:nvSpPr>
        <p:spPr bwMode="auto">
          <a:xfrm>
            <a:off x="1447800" y="3276600"/>
            <a:ext cx="284052" cy="369332"/>
          </a:xfrm>
          <a:prstGeom prst="rect">
            <a:avLst/>
          </a:prstGeom>
          <a:noFill/>
          <a:ln w="9525">
            <a:noFill/>
            <a:miter lim="800000"/>
            <a:headEnd/>
            <a:tailEnd/>
          </a:ln>
          <a:effectLst/>
        </p:spPr>
        <p:txBody>
          <a:bodyPr wrap="none">
            <a:spAutoFit/>
          </a:bodyPr>
          <a:lstStyle/>
          <a:p>
            <a:r>
              <a:rPr lang="en-US"/>
              <a:t>x</a:t>
            </a:r>
          </a:p>
        </p:txBody>
      </p:sp>
      <p:sp>
        <p:nvSpPr>
          <p:cNvPr id="86049" name="Text Box 33"/>
          <p:cNvSpPr txBox="1">
            <a:spLocks noChangeArrowheads="1"/>
          </p:cNvSpPr>
          <p:nvPr/>
        </p:nvSpPr>
        <p:spPr bwMode="auto">
          <a:xfrm>
            <a:off x="5867400" y="2286000"/>
            <a:ext cx="288862" cy="369332"/>
          </a:xfrm>
          <a:prstGeom prst="rect">
            <a:avLst/>
          </a:prstGeom>
          <a:noFill/>
          <a:ln w="9525">
            <a:noFill/>
            <a:miter lim="800000"/>
            <a:headEnd/>
            <a:tailEnd/>
          </a:ln>
          <a:effectLst/>
        </p:spPr>
        <p:txBody>
          <a:bodyPr wrap="none">
            <a:spAutoFit/>
          </a:bodyPr>
          <a:lstStyle/>
          <a:p>
            <a:r>
              <a:rPr lang="en-US"/>
              <a:t>y</a:t>
            </a:r>
          </a:p>
        </p:txBody>
      </p:sp>
      <p:sp>
        <p:nvSpPr>
          <p:cNvPr id="86050" name="Text Box 34"/>
          <p:cNvSpPr txBox="1">
            <a:spLocks noChangeArrowheads="1"/>
          </p:cNvSpPr>
          <p:nvPr/>
        </p:nvSpPr>
        <p:spPr bwMode="auto">
          <a:xfrm>
            <a:off x="1981200" y="1524000"/>
            <a:ext cx="276038" cy="369332"/>
          </a:xfrm>
          <a:prstGeom prst="rect">
            <a:avLst/>
          </a:prstGeom>
          <a:noFill/>
          <a:ln w="9525">
            <a:noFill/>
            <a:miter lim="800000"/>
            <a:headEnd/>
            <a:tailEnd/>
          </a:ln>
          <a:effectLst/>
        </p:spPr>
        <p:txBody>
          <a:bodyPr wrap="none">
            <a:spAutoFit/>
          </a:bodyPr>
          <a:lstStyle/>
          <a:p>
            <a:r>
              <a:rPr lang="en-US"/>
              <a:t>z</a:t>
            </a:r>
          </a:p>
        </p:txBody>
      </p:sp>
      <p:sp>
        <p:nvSpPr>
          <p:cNvPr id="86051" name="Rectangle 35"/>
          <p:cNvSpPr>
            <a:spLocks noChangeArrowheads="1"/>
          </p:cNvSpPr>
          <p:nvPr/>
        </p:nvSpPr>
        <p:spPr bwMode="auto">
          <a:xfrm>
            <a:off x="3352800" y="1905000"/>
            <a:ext cx="914400" cy="838200"/>
          </a:xfrm>
          <a:prstGeom prst="rect">
            <a:avLst/>
          </a:prstGeom>
          <a:noFill/>
          <a:ln w="25400">
            <a:solidFill>
              <a:srgbClr val="CC6600"/>
            </a:solidFill>
            <a:miter lim="800000"/>
            <a:headEnd/>
            <a:tailEnd/>
          </a:ln>
          <a:effectLst/>
        </p:spPr>
        <p:txBody>
          <a:bodyPr wrap="none" anchor="ctr"/>
          <a:lstStyle/>
          <a:p>
            <a:endParaRPr lang="en-US"/>
          </a:p>
        </p:txBody>
      </p:sp>
      <p:sp>
        <p:nvSpPr>
          <p:cNvPr id="86052" name="Rectangle 36"/>
          <p:cNvSpPr>
            <a:spLocks noChangeArrowheads="1"/>
          </p:cNvSpPr>
          <p:nvPr/>
        </p:nvSpPr>
        <p:spPr bwMode="auto">
          <a:xfrm>
            <a:off x="3048000" y="2362200"/>
            <a:ext cx="914400" cy="838200"/>
          </a:xfrm>
          <a:prstGeom prst="rect">
            <a:avLst/>
          </a:prstGeom>
          <a:noFill/>
          <a:ln w="25400">
            <a:solidFill>
              <a:srgbClr val="CC6600"/>
            </a:solidFill>
            <a:miter lim="800000"/>
            <a:headEnd/>
            <a:tailEnd/>
          </a:ln>
          <a:effectLst/>
        </p:spPr>
        <p:txBody>
          <a:bodyPr wrap="none" anchor="ctr"/>
          <a:lstStyle/>
          <a:p>
            <a:endParaRPr lang="en-US"/>
          </a:p>
        </p:txBody>
      </p:sp>
      <p:sp>
        <p:nvSpPr>
          <p:cNvPr id="86053" name="Line 37"/>
          <p:cNvSpPr>
            <a:spLocks noChangeShapeType="1"/>
          </p:cNvSpPr>
          <p:nvPr/>
        </p:nvSpPr>
        <p:spPr bwMode="auto">
          <a:xfrm flipH="1">
            <a:off x="3048000" y="1905000"/>
            <a:ext cx="304800" cy="457200"/>
          </a:xfrm>
          <a:prstGeom prst="line">
            <a:avLst/>
          </a:prstGeom>
          <a:noFill/>
          <a:ln w="25400">
            <a:solidFill>
              <a:srgbClr val="CC6600"/>
            </a:solidFill>
            <a:round/>
            <a:headEnd/>
            <a:tailEnd/>
          </a:ln>
          <a:effectLst/>
        </p:spPr>
        <p:txBody>
          <a:bodyPr/>
          <a:lstStyle/>
          <a:p>
            <a:endParaRPr lang="en-US"/>
          </a:p>
        </p:txBody>
      </p:sp>
      <p:sp>
        <p:nvSpPr>
          <p:cNvPr id="86054" name="Line 38"/>
          <p:cNvSpPr>
            <a:spLocks noChangeShapeType="1"/>
          </p:cNvSpPr>
          <p:nvPr/>
        </p:nvSpPr>
        <p:spPr bwMode="auto">
          <a:xfrm>
            <a:off x="4114800" y="2057400"/>
            <a:ext cx="152400" cy="152400"/>
          </a:xfrm>
          <a:prstGeom prst="line">
            <a:avLst/>
          </a:prstGeom>
          <a:noFill/>
          <a:ln w="9525">
            <a:solidFill>
              <a:srgbClr val="FFFF00"/>
            </a:solidFill>
            <a:round/>
            <a:headEnd/>
            <a:tailEnd/>
          </a:ln>
          <a:effectLst/>
        </p:spPr>
        <p:txBody>
          <a:bodyPr/>
          <a:lstStyle/>
          <a:p>
            <a:endParaRPr lang="en-US"/>
          </a:p>
        </p:txBody>
      </p:sp>
      <p:sp>
        <p:nvSpPr>
          <p:cNvPr id="86055" name="Line 39"/>
          <p:cNvSpPr>
            <a:spLocks noChangeShapeType="1"/>
          </p:cNvSpPr>
          <p:nvPr/>
        </p:nvSpPr>
        <p:spPr bwMode="auto">
          <a:xfrm>
            <a:off x="4114800" y="2209800"/>
            <a:ext cx="152400" cy="152400"/>
          </a:xfrm>
          <a:prstGeom prst="line">
            <a:avLst/>
          </a:prstGeom>
          <a:noFill/>
          <a:ln w="9525">
            <a:solidFill>
              <a:srgbClr val="FFFF00"/>
            </a:solidFill>
            <a:round/>
            <a:headEnd/>
            <a:tailEnd/>
          </a:ln>
          <a:effectLst/>
        </p:spPr>
        <p:txBody>
          <a:bodyPr/>
          <a:lstStyle/>
          <a:p>
            <a:endParaRPr lang="en-US"/>
          </a:p>
        </p:txBody>
      </p:sp>
      <p:sp>
        <p:nvSpPr>
          <p:cNvPr id="86056" name="Line 40"/>
          <p:cNvSpPr>
            <a:spLocks noChangeShapeType="1"/>
          </p:cNvSpPr>
          <p:nvPr/>
        </p:nvSpPr>
        <p:spPr bwMode="auto">
          <a:xfrm>
            <a:off x="4038600" y="2286000"/>
            <a:ext cx="152400" cy="152400"/>
          </a:xfrm>
          <a:prstGeom prst="line">
            <a:avLst/>
          </a:prstGeom>
          <a:noFill/>
          <a:ln w="9525">
            <a:solidFill>
              <a:srgbClr val="FFFF00"/>
            </a:solidFill>
            <a:round/>
            <a:headEnd/>
            <a:tailEnd/>
          </a:ln>
          <a:effectLst/>
        </p:spPr>
        <p:txBody>
          <a:bodyPr/>
          <a:lstStyle/>
          <a:p>
            <a:endParaRPr lang="en-US"/>
          </a:p>
        </p:txBody>
      </p:sp>
      <p:sp>
        <p:nvSpPr>
          <p:cNvPr id="86057" name="Line 41"/>
          <p:cNvSpPr>
            <a:spLocks noChangeShapeType="1"/>
          </p:cNvSpPr>
          <p:nvPr/>
        </p:nvSpPr>
        <p:spPr bwMode="auto">
          <a:xfrm>
            <a:off x="3962400" y="2362200"/>
            <a:ext cx="304800" cy="304800"/>
          </a:xfrm>
          <a:prstGeom prst="line">
            <a:avLst/>
          </a:prstGeom>
          <a:noFill/>
          <a:ln w="9525">
            <a:solidFill>
              <a:srgbClr val="FFFF00"/>
            </a:solidFill>
            <a:round/>
            <a:headEnd/>
            <a:tailEnd/>
          </a:ln>
          <a:effectLst/>
        </p:spPr>
        <p:txBody>
          <a:bodyPr/>
          <a:lstStyle/>
          <a:p>
            <a:endParaRPr lang="en-US"/>
          </a:p>
        </p:txBody>
      </p:sp>
      <p:sp>
        <p:nvSpPr>
          <p:cNvPr id="86058" name="Line 42"/>
          <p:cNvSpPr>
            <a:spLocks noChangeShapeType="1"/>
          </p:cNvSpPr>
          <p:nvPr/>
        </p:nvSpPr>
        <p:spPr bwMode="auto">
          <a:xfrm>
            <a:off x="3962400" y="2514600"/>
            <a:ext cx="304800" cy="304800"/>
          </a:xfrm>
          <a:prstGeom prst="line">
            <a:avLst/>
          </a:prstGeom>
          <a:noFill/>
          <a:ln w="9525">
            <a:solidFill>
              <a:srgbClr val="FFFF00"/>
            </a:solidFill>
            <a:round/>
            <a:headEnd/>
            <a:tailEnd/>
          </a:ln>
          <a:effectLst/>
        </p:spPr>
        <p:txBody>
          <a:bodyPr/>
          <a:lstStyle/>
          <a:p>
            <a:endParaRPr lang="en-US"/>
          </a:p>
        </p:txBody>
      </p:sp>
      <p:sp>
        <p:nvSpPr>
          <p:cNvPr id="86059" name="Line 43"/>
          <p:cNvSpPr>
            <a:spLocks noChangeShapeType="1"/>
          </p:cNvSpPr>
          <p:nvPr/>
        </p:nvSpPr>
        <p:spPr bwMode="auto">
          <a:xfrm>
            <a:off x="3962400" y="2743200"/>
            <a:ext cx="152400" cy="152400"/>
          </a:xfrm>
          <a:prstGeom prst="line">
            <a:avLst/>
          </a:prstGeom>
          <a:noFill/>
          <a:ln w="9525">
            <a:solidFill>
              <a:srgbClr val="FFFF00"/>
            </a:solidFill>
            <a:round/>
            <a:headEnd/>
            <a:tailEnd/>
          </a:ln>
          <a:effectLst/>
        </p:spPr>
        <p:txBody>
          <a:bodyPr/>
          <a:lstStyle/>
          <a:p>
            <a:endParaRPr lang="en-US"/>
          </a:p>
        </p:txBody>
      </p:sp>
      <p:sp>
        <p:nvSpPr>
          <p:cNvPr id="86060" name="Line 44"/>
          <p:cNvSpPr>
            <a:spLocks noChangeShapeType="1"/>
          </p:cNvSpPr>
          <p:nvPr/>
        </p:nvSpPr>
        <p:spPr bwMode="auto">
          <a:xfrm flipH="1">
            <a:off x="3962400" y="1905000"/>
            <a:ext cx="304800" cy="457200"/>
          </a:xfrm>
          <a:prstGeom prst="line">
            <a:avLst/>
          </a:prstGeom>
          <a:noFill/>
          <a:ln w="25400">
            <a:solidFill>
              <a:srgbClr val="CC6600"/>
            </a:solidFill>
            <a:round/>
            <a:headEnd/>
            <a:tailEnd/>
          </a:ln>
          <a:effectLst/>
        </p:spPr>
        <p:txBody>
          <a:bodyPr/>
          <a:lstStyle/>
          <a:p>
            <a:endParaRPr lang="en-US"/>
          </a:p>
        </p:txBody>
      </p:sp>
      <p:sp>
        <p:nvSpPr>
          <p:cNvPr id="86061" name="Line 45"/>
          <p:cNvSpPr>
            <a:spLocks noChangeShapeType="1"/>
          </p:cNvSpPr>
          <p:nvPr/>
        </p:nvSpPr>
        <p:spPr bwMode="auto">
          <a:xfrm flipH="1">
            <a:off x="3962400" y="2743200"/>
            <a:ext cx="304800" cy="457200"/>
          </a:xfrm>
          <a:prstGeom prst="line">
            <a:avLst/>
          </a:prstGeom>
          <a:noFill/>
          <a:ln w="25400">
            <a:solidFill>
              <a:srgbClr val="CC6600"/>
            </a:solidFill>
            <a:round/>
            <a:headEnd/>
            <a:tailEnd/>
          </a:ln>
          <a:effectLst/>
        </p:spPr>
        <p:txBody>
          <a:bodyPr/>
          <a:lstStyle/>
          <a:p>
            <a:endParaRPr lang="en-US"/>
          </a:p>
        </p:txBody>
      </p:sp>
      <p:sp>
        <p:nvSpPr>
          <p:cNvPr id="86062" name="Line 46"/>
          <p:cNvSpPr>
            <a:spLocks noChangeShapeType="1"/>
          </p:cNvSpPr>
          <p:nvPr/>
        </p:nvSpPr>
        <p:spPr bwMode="auto">
          <a:xfrm>
            <a:off x="3048000" y="3352800"/>
            <a:ext cx="914400" cy="0"/>
          </a:xfrm>
          <a:prstGeom prst="line">
            <a:avLst/>
          </a:prstGeom>
          <a:noFill/>
          <a:ln w="9525">
            <a:solidFill>
              <a:srgbClr val="002060"/>
            </a:solidFill>
            <a:round/>
            <a:headEnd type="triangle" w="med" len="med"/>
            <a:tailEnd type="triangle" w="med" len="med"/>
          </a:ln>
          <a:effectLst/>
        </p:spPr>
        <p:txBody>
          <a:bodyPr/>
          <a:lstStyle/>
          <a:p>
            <a:endParaRPr lang="en-US"/>
          </a:p>
        </p:txBody>
      </p:sp>
      <p:graphicFrame>
        <p:nvGraphicFramePr>
          <p:cNvPr id="86063" name="Object 47"/>
          <p:cNvGraphicFramePr>
            <a:graphicFrameLocks noChangeAspect="1"/>
          </p:cNvGraphicFramePr>
          <p:nvPr/>
        </p:nvGraphicFramePr>
        <p:xfrm>
          <a:off x="3276600" y="3429000"/>
          <a:ext cx="427038" cy="382588"/>
        </p:xfrm>
        <a:graphic>
          <a:graphicData uri="http://schemas.openxmlformats.org/presentationml/2006/ole">
            <mc:AlternateContent xmlns:mc="http://schemas.openxmlformats.org/markup-compatibility/2006">
              <mc:Choice xmlns:v="urn:schemas-microsoft-com:vml" Requires="v">
                <p:oleObj name="Equation" r:id="rId5" imgW="253800" imgH="228600" progId="Equation.3">
                  <p:embed/>
                </p:oleObj>
              </mc:Choice>
              <mc:Fallback>
                <p:oleObj name="Equation" r:id="rId5" imgW="253800" imgH="228600" progId="Equation.3">
                  <p:embed/>
                  <p:pic>
                    <p:nvPicPr>
                      <p:cNvPr id="86063" name="Object 4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3429000"/>
                        <a:ext cx="427038" cy="382588"/>
                      </a:xfrm>
                      <a:prstGeom prst="rect">
                        <a:avLst/>
                      </a:prstGeom>
                      <a:solidFill>
                        <a:schemeClr val="bg1"/>
                      </a:solidFill>
                    </p:spPr>
                  </p:pic>
                </p:oleObj>
              </mc:Fallback>
            </mc:AlternateContent>
          </a:graphicData>
        </a:graphic>
      </p:graphicFrame>
      <p:sp>
        <p:nvSpPr>
          <p:cNvPr id="86064" name="Line 48"/>
          <p:cNvSpPr>
            <a:spLocks noChangeShapeType="1"/>
          </p:cNvSpPr>
          <p:nvPr/>
        </p:nvSpPr>
        <p:spPr bwMode="auto">
          <a:xfrm>
            <a:off x="3124200" y="2590800"/>
            <a:ext cx="533400" cy="0"/>
          </a:xfrm>
          <a:prstGeom prst="line">
            <a:avLst/>
          </a:prstGeom>
          <a:noFill/>
          <a:ln w="9525">
            <a:solidFill>
              <a:srgbClr val="002060"/>
            </a:solidFill>
            <a:round/>
            <a:headEnd/>
            <a:tailEnd type="triangle" w="med" len="med"/>
          </a:ln>
          <a:effectLst/>
        </p:spPr>
        <p:txBody>
          <a:bodyPr/>
          <a:lstStyle/>
          <a:p>
            <a:endParaRPr lang="en-US"/>
          </a:p>
        </p:txBody>
      </p:sp>
      <p:graphicFrame>
        <p:nvGraphicFramePr>
          <p:cNvPr id="86065" name="Object 49"/>
          <p:cNvGraphicFramePr>
            <a:graphicFrameLocks noChangeAspect="1"/>
          </p:cNvGraphicFramePr>
          <p:nvPr/>
        </p:nvGraphicFramePr>
        <p:xfrm>
          <a:off x="3352800" y="2760133"/>
          <a:ext cx="404813" cy="382588"/>
        </p:xfrm>
        <a:graphic>
          <a:graphicData uri="http://schemas.openxmlformats.org/presentationml/2006/ole">
            <mc:AlternateContent xmlns:mc="http://schemas.openxmlformats.org/markup-compatibility/2006">
              <mc:Choice xmlns:v="urn:schemas-microsoft-com:vml" Requires="v">
                <p:oleObj name="Equation" r:id="rId7" imgW="241200" imgH="228600" progId="Equation.3">
                  <p:embed/>
                </p:oleObj>
              </mc:Choice>
              <mc:Fallback>
                <p:oleObj name="Equation" r:id="rId7" imgW="241200" imgH="228600" progId="Equation.3">
                  <p:embed/>
                  <p:pic>
                    <p:nvPicPr>
                      <p:cNvPr id="86065" name="Object 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760133"/>
                        <a:ext cx="404813" cy="382588"/>
                      </a:xfrm>
                      <a:prstGeom prst="rect">
                        <a:avLst/>
                      </a:prstGeom>
                      <a:solidFill>
                        <a:schemeClr val="bg1"/>
                      </a:solidFill>
                    </p:spPr>
                  </p:pic>
                </p:oleObj>
              </mc:Fallback>
            </mc:AlternateContent>
          </a:graphicData>
        </a:graphic>
      </p:graphicFrame>
      <p:sp>
        <p:nvSpPr>
          <p:cNvPr id="2" name="Rectangle 1"/>
          <p:cNvSpPr/>
          <p:nvPr/>
        </p:nvSpPr>
        <p:spPr>
          <a:xfrm>
            <a:off x="3711248" y="2430138"/>
            <a:ext cx="657552" cy="369332"/>
          </a:xfrm>
          <a:prstGeom prst="rect">
            <a:avLst/>
          </a:prstGeom>
        </p:spPr>
        <p:txBody>
          <a:bodyPr wrap="none">
            <a:spAutoFit/>
          </a:bodyPr>
          <a:lstStyle/>
          <a:p>
            <a:r>
              <a:rPr lang="en-US" dirty="0"/>
              <a:t>[</a:t>
            </a:r>
            <a:r>
              <a:rPr lang="en-US" dirty="0" err="1"/>
              <a:t>hkl</a:t>
            </a:r>
            <a:r>
              <a:rPr lang="en-US" dirty="0"/>
              <a:t>] </a:t>
            </a:r>
          </a:p>
        </p:txBody>
      </p:sp>
    </p:spTree>
    <p:extLst>
      <p:ext uri="{BB962C8B-B14F-4D97-AF65-F5344CB8AC3E}">
        <p14:creationId xmlns:p14="http://schemas.microsoft.com/office/powerpoint/2010/main" val="2194731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685800" y="0"/>
            <a:ext cx="7772400" cy="457200"/>
          </a:xfrm>
        </p:spPr>
        <p:txBody>
          <a:bodyPr>
            <a:noAutofit/>
          </a:bodyPr>
          <a:lstStyle/>
          <a:p>
            <a:r>
              <a:rPr lang="en-US" sz="2800" b="1" dirty="0"/>
              <a:t>The Reciprocal Lattice</a:t>
            </a:r>
          </a:p>
        </p:txBody>
      </p:sp>
      <p:sp>
        <p:nvSpPr>
          <p:cNvPr id="86019" name="Text Box 3"/>
          <p:cNvSpPr txBox="1">
            <a:spLocks noChangeArrowheads="1"/>
          </p:cNvSpPr>
          <p:nvPr/>
        </p:nvSpPr>
        <p:spPr bwMode="auto">
          <a:xfrm>
            <a:off x="228600" y="609600"/>
            <a:ext cx="8686800" cy="830997"/>
          </a:xfrm>
          <a:prstGeom prst="rect">
            <a:avLst/>
          </a:prstGeom>
          <a:noFill/>
          <a:ln w="9525">
            <a:noFill/>
            <a:miter lim="800000"/>
            <a:headEnd/>
            <a:tailEnd/>
          </a:ln>
          <a:effectLst/>
        </p:spPr>
        <p:txBody>
          <a:bodyPr wrap="square">
            <a:spAutoFit/>
          </a:bodyPr>
          <a:lstStyle/>
          <a:p>
            <a:pPr>
              <a:spcBef>
                <a:spcPct val="50000"/>
              </a:spcBef>
            </a:pPr>
            <a:r>
              <a:rPr lang="en-US" sz="2400" dirty="0"/>
              <a:t>Crystal planes (</a:t>
            </a:r>
            <a:r>
              <a:rPr lang="en-US" sz="2400" dirty="0" err="1"/>
              <a:t>hkl</a:t>
            </a:r>
            <a:r>
              <a:rPr lang="en-US" sz="2400" dirty="0"/>
              <a:t>) in the real-space (or the direct lattice) are characterized by the normal vector          and </a:t>
            </a:r>
            <a:r>
              <a:rPr lang="en-US" sz="2400" i="1" dirty="0" err="1"/>
              <a:t>d</a:t>
            </a:r>
            <a:r>
              <a:rPr lang="en-US" sz="2400" baseline="-25000" dirty="0" err="1"/>
              <a:t>hkl</a:t>
            </a:r>
            <a:r>
              <a:rPr lang="en-US" sz="2400" dirty="0"/>
              <a:t> </a:t>
            </a:r>
            <a:r>
              <a:rPr lang="en-US" sz="2400" dirty="0" err="1"/>
              <a:t>interplanar</a:t>
            </a:r>
            <a:r>
              <a:rPr lang="en-US" sz="2400" dirty="0"/>
              <a:t> spacing</a:t>
            </a:r>
            <a:endParaRPr lang="en-US" sz="2400" i="1" dirty="0"/>
          </a:p>
        </p:txBody>
      </p:sp>
      <p:sp>
        <p:nvSpPr>
          <p:cNvPr id="86020" name="Text Box 4"/>
          <p:cNvSpPr txBox="1">
            <a:spLocks noChangeArrowheads="1"/>
          </p:cNvSpPr>
          <p:nvPr/>
        </p:nvSpPr>
        <p:spPr bwMode="auto">
          <a:xfrm>
            <a:off x="296333" y="3876005"/>
            <a:ext cx="8458200" cy="830997"/>
          </a:xfrm>
          <a:prstGeom prst="rect">
            <a:avLst/>
          </a:prstGeom>
          <a:noFill/>
          <a:ln w="9525">
            <a:noFill/>
            <a:miter lim="800000"/>
            <a:headEnd/>
            <a:tailEnd/>
          </a:ln>
          <a:effectLst/>
        </p:spPr>
        <p:txBody>
          <a:bodyPr>
            <a:spAutoFit/>
          </a:bodyPr>
          <a:lstStyle/>
          <a:p>
            <a:pPr>
              <a:spcBef>
                <a:spcPct val="50000"/>
              </a:spcBef>
            </a:pPr>
            <a:r>
              <a:rPr lang="en-US" sz="2400" dirty="0"/>
              <a:t>Practice has shown the usefulness of defining a different lattice in </a:t>
            </a:r>
            <a:r>
              <a:rPr lang="en-US" sz="2400" u="sng" dirty="0"/>
              <a:t>reciprocal space</a:t>
            </a:r>
            <a:r>
              <a:rPr lang="en-US" sz="2400" dirty="0"/>
              <a:t> whose points lie at positions given by the vectors</a:t>
            </a:r>
            <a:endParaRPr lang="en-US" sz="2400" i="1" dirty="0"/>
          </a:p>
        </p:txBody>
      </p:sp>
      <p:graphicFrame>
        <p:nvGraphicFramePr>
          <p:cNvPr id="86021" name="Object 5"/>
          <p:cNvGraphicFramePr>
            <a:graphicFrameLocks noChangeAspect="1"/>
          </p:cNvGraphicFramePr>
          <p:nvPr>
            <p:extLst>
              <p:ext uri="{D42A27DB-BD31-4B8C-83A1-F6EECF244321}">
                <p14:modId xmlns:p14="http://schemas.microsoft.com/office/powerpoint/2010/main" val="4237068261"/>
              </p:ext>
            </p:extLst>
          </p:nvPr>
        </p:nvGraphicFramePr>
        <p:xfrm>
          <a:off x="4800600" y="1065212"/>
          <a:ext cx="404813" cy="382588"/>
        </p:xfrm>
        <a:graphic>
          <a:graphicData uri="http://schemas.openxmlformats.org/presentationml/2006/ole">
            <mc:AlternateContent xmlns:mc="http://schemas.openxmlformats.org/markup-compatibility/2006">
              <mc:Choice xmlns:v="urn:schemas-microsoft-com:vml" Requires="v">
                <p:oleObj name="Equation" r:id="rId3" imgW="241200" imgH="228600" progId="Equation.3">
                  <p:embed/>
                </p:oleObj>
              </mc:Choice>
              <mc:Fallback>
                <p:oleObj name="Equation" r:id="rId3" imgW="241200" imgH="2286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065212"/>
                        <a:ext cx="404813" cy="382588"/>
                      </a:xfrm>
                      <a:prstGeom prst="rect">
                        <a:avLst/>
                      </a:prstGeom>
                      <a:solidFill>
                        <a:schemeClr val="bg1"/>
                      </a:solidFill>
                    </p:spPr>
                  </p:pic>
                </p:oleObj>
              </mc:Fallback>
            </mc:AlternateContent>
          </a:graphicData>
        </a:graphic>
      </p:graphicFrame>
      <p:sp>
        <p:nvSpPr>
          <p:cNvPr id="86030" name="Line 14"/>
          <p:cNvSpPr>
            <a:spLocks noChangeShapeType="1"/>
          </p:cNvSpPr>
          <p:nvPr/>
        </p:nvSpPr>
        <p:spPr bwMode="auto">
          <a:xfrm flipH="1">
            <a:off x="1752600" y="2743200"/>
            <a:ext cx="685800" cy="990600"/>
          </a:xfrm>
          <a:prstGeom prst="line">
            <a:avLst/>
          </a:prstGeom>
          <a:noFill/>
          <a:ln w="19050">
            <a:solidFill>
              <a:schemeClr val="tx1"/>
            </a:solidFill>
            <a:round/>
            <a:headEnd/>
            <a:tailEnd type="triangle" w="med" len="med"/>
          </a:ln>
          <a:effectLst/>
        </p:spPr>
        <p:txBody>
          <a:bodyPr/>
          <a:lstStyle/>
          <a:p>
            <a:endParaRPr lang="en-US"/>
          </a:p>
        </p:txBody>
      </p:sp>
      <p:sp>
        <p:nvSpPr>
          <p:cNvPr id="86031" name="Line 15"/>
          <p:cNvSpPr>
            <a:spLocks noChangeShapeType="1"/>
          </p:cNvSpPr>
          <p:nvPr/>
        </p:nvSpPr>
        <p:spPr bwMode="auto">
          <a:xfrm>
            <a:off x="2438400" y="2743200"/>
            <a:ext cx="3352800" cy="0"/>
          </a:xfrm>
          <a:prstGeom prst="line">
            <a:avLst/>
          </a:prstGeom>
          <a:noFill/>
          <a:ln w="19050">
            <a:solidFill>
              <a:srgbClr val="002060"/>
            </a:solidFill>
            <a:round/>
            <a:headEnd/>
            <a:tailEnd type="triangle" w="med" len="med"/>
          </a:ln>
          <a:effectLst/>
        </p:spPr>
        <p:txBody>
          <a:bodyPr/>
          <a:lstStyle/>
          <a:p>
            <a:endParaRPr lang="en-US"/>
          </a:p>
        </p:txBody>
      </p:sp>
      <p:sp>
        <p:nvSpPr>
          <p:cNvPr id="86032" name="Line 16"/>
          <p:cNvSpPr>
            <a:spLocks noChangeShapeType="1"/>
          </p:cNvSpPr>
          <p:nvPr/>
        </p:nvSpPr>
        <p:spPr bwMode="auto">
          <a:xfrm flipH="1" flipV="1">
            <a:off x="2438400" y="1524000"/>
            <a:ext cx="0" cy="1219200"/>
          </a:xfrm>
          <a:prstGeom prst="line">
            <a:avLst/>
          </a:prstGeom>
          <a:noFill/>
          <a:ln w="19050">
            <a:solidFill>
              <a:schemeClr val="tx1"/>
            </a:solidFill>
            <a:round/>
            <a:headEnd/>
            <a:tailEnd type="triangle" w="med" len="med"/>
          </a:ln>
          <a:effectLst/>
        </p:spPr>
        <p:txBody>
          <a:bodyPr/>
          <a:lstStyle/>
          <a:p>
            <a:endParaRPr lang="en-US"/>
          </a:p>
        </p:txBody>
      </p:sp>
      <p:sp>
        <p:nvSpPr>
          <p:cNvPr id="86033" name="Rectangle 17"/>
          <p:cNvSpPr>
            <a:spLocks noChangeArrowheads="1"/>
          </p:cNvSpPr>
          <p:nvPr/>
        </p:nvSpPr>
        <p:spPr bwMode="auto">
          <a:xfrm>
            <a:off x="2438400" y="1905000"/>
            <a:ext cx="914400" cy="838200"/>
          </a:xfrm>
          <a:prstGeom prst="rect">
            <a:avLst/>
          </a:prstGeom>
          <a:noFill/>
          <a:ln w="25400">
            <a:solidFill>
              <a:srgbClr val="CC6600"/>
            </a:solidFill>
            <a:miter lim="800000"/>
            <a:headEnd/>
            <a:tailEnd/>
          </a:ln>
          <a:effectLst/>
        </p:spPr>
        <p:txBody>
          <a:bodyPr wrap="none" anchor="ctr"/>
          <a:lstStyle/>
          <a:p>
            <a:endParaRPr lang="en-US"/>
          </a:p>
        </p:txBody>
      </p:sp>
      <p:sp>
        <p:nvSpPr>
          <p:cNvPr id="86034" name="Rectangle 18"/>
          <p:cNvSpPr>
            <a:spLocks noChangeArrowheads="1"/>
          </p:cNvSpPr>
          <p:nvPr/>
        </p:nvSpPr>
        <p:spPr bwMode="auto">
          <a:xfrm>
            <a:off x="2133600" y="2362200"/>
            <a:ext cx="914400" cy="838200"/>
          </a:xfrm>
          <a:prstGeom prst="rect">
            <a:avLst/>
          </a:prstGeom>
          <a:noFill/>
          <a:ln w="25400">
            <a:solidFill>
              <a:srgbClr val="CC6600"/>
            </a:solidFill>
            <a:miter lim="800000"/>
            <a:headEnd/>
            <a:tailEnd/>
          </a:ln>
          <a:effectLst/>
        </p:spPr>
        <p:txBody>
          <a:bodyPr wrap="none" anchor="ctr"/>
          <a:lstStyle/>
          <a:p>
            <a:endParaRPr lang="en-US"/>
          </a:p>
        </p:txBody>
      </p:sp>
      <p:sp>
        <p:nvSpPr>
          <p:cNvPr id="86035" name="Line 19"/>
          <p:cNvSpPr>
            <a:spLocks noChangeShapeType="1"/>
          </p:cNvSpPr>
          <p:nvPr/>
        </p:nvSpPr>
        <p:spPr bwMode="auto">
          <a:xfrm flipH="1">
            <a:off x="2133600" y="1905000"/>
            <a:ext cx="304800" cy="457200"/>
          </a:xfrm>
          <a:prstGeom prst="line">
            <a:avLst/>
          </a:prstGeom>
          <a:noFill/>
          <a:ln w="25400">
            <a:solidFill>
              <a:srgbClr val="CC6600"/>
            </a:solidFill>
            <a:round/>
            <a:headEnd/>
            <a:tailEnd/>
          </a:ln>
          <a:effectLst/>
        </p:spPr>
        <p:txBody>
          <a:bodyPr/>
          <a:lstStyle/>
          <a:p>
            <a:endParaRPr lang="en-US"/>
          </a:p>
        </p:txBody>
      </p:sp>
      <p:sp>
        <p:nvSpPr>
          <p:cNvPr id="86036" name="Line 20"/>
          <p:cNvSpPr>
            <a:spLocks noChangeShapeType="1"/>
          </p:cNvSpPr>
          <p:nvPr/>
        </p:nvSpPr>
        <p:spPr bwMode="auto">
          <a:xfrm flipH="1">
            <a:off x="3048000" y="1905000"/>
            <a:ext cx="304800" cy="457200"/>
          </a:xfrm>
          <a:prstGeom prst="line">
            <a:avLst/>
          </a:prstGeom>
          <a:noFill/>
          <a:ln w="25400">
            <a:solidFill>
              <a:srgbClr val="CC6600"/>
            </a:solidFill>
            <a:round/>
            <a:headEnd/>
            <a:tailEnd/>
          </a:ln>
          <a:effectLst/>
        </p:spPr>
        <p:txBody>
          <a:bodyPr/>
          <a:lstStyle/>
          <a:p>
            <a:endParaRPr lang="en-US"/>
          </a:p>
        </p:txBody>
      </p:sp>
      <p:sp>
        <p:nvSpPr>
          <p:cNvPr id="86037" name="Line 21"/>
          <p:cNvSpPr>
            <a:spLocks noChangeShapeType="1"/>
          </p:cNvSpPr>
          <p:nvPr/>
        </p:nvSpPr>
        <p:spPr bwMode="auto">
          <a:xfrm flipH="1">
            <a:off x="3048000" y="2743200"/>
            <a:ext cx="304800" cy="457200"/>
          </a:xfrm>
          <a:prstGeom prst="line">
            <a:avLst/>
          </a:prstGeom>
          <a:noFill/>
          <a:ln w="25400">
            <a:solidFill>
              <a:srgbClr val="CC6600"/>
            </a:solidFill>
            <a:round/>
            <a:headEnd/>
            <a:tailEnd/>
          </a:ln>
          <a:effectLst/>
        </p:spPr>
        <p:txBody>
          <a:bodyPr/>
          <a:lstStyle/>
          <a:p>
            <a:endParaRPr lang="en-US"/>
          </a:p>
        </p:txBody>
      </p:sp>
      <p:sp>
        <p:nvSpPr>
          <p:cNvPr id="86038" name="Line 22"/>
          <p:cNvSpPr>
            <a:spLocks noChangeShapeType="1"/>
          </p:cNvSpPr>
          <p:nvPr/>
        </p:nvSpPr>
        <p:spPr bwMode="auto">
          <a:xfrm flipH="1">
            <a:off x="2133600" y="2743200"/>
            <a:ext cx="304800" cy="457200"/>
          </a:xfrm>
          <a:prstGeom prst="line">
            <a:avLst/>
          </a:prstGeom>
          <a:noFill/>
          <a:ln w="25400">
            <a:solidFill>
              <a:srgbClr val="CC6600"/>
            </a:solidFill>
            <a:round/>
            <a:headEnd/>
            <a:tailEnd/>
          </a:ln>
          <a:effectLst/>
        </p:spPr>
        <p:txBody>
          <a:bodyPr/>
          <a:lstStyle/>
          <a:p>
            <a:endParaRPr lang="en-US"/>
          </a:p>
        </p:txBody>
      </p:sp>
      <p:sp>
        <p:nvSpPr>
          <p:cNvPr id="86042" name="Line 26"/>
          <p:cNvSpPr>
            <a:spLocks noChangeShapeType="1"/>
          </p:cNvSpPr>
          <p:nvPr/>
        </p:nvSpPr>
        <p:spPr bwMode="auto">
          <a:xfrm>
            <a:off x="3200400" y="2057400"/>
            <a:ext cx="152400" cy="152400"/>
          </a:xfrm>
          <a:prstGeom prst="line">
            <a:avLst/>
          </a:prstGeom>
          <a:noFill/>
          <a:ln w="9525">
            <a:solidFill>
              <a:srgbClr val="FFFF00"/>
            </a:solidFill>
            <a:round/>
            <a:headEnd/>
            <a:tailEnd/>
          </a:ln>
          <a:effectLst/>
        </p:spPr>
        <p:txBody>
          <a:bodyPr/>
          <a:lstStyle/>
          <a:p>
            <a:endParaRPr lang="en-US"/>
          </a:p>
        </p:txBody>
      </p:sp>
      <p:sp>
        <p:nvSpPr>
          <p:cNvPr id="86043" name="Line 27"/>
          <p:cNvSpPr>
            <a:spLocks noChangeShapeType="1"/>
          </p:cNvSpPr>
          <p:nvPr/>
        </p:nvSpPr>
        <p:spPr bwMode="auto">
          <a:xfrm>
            <a:off x="3200400" y="2209800"/>
            <a:ext cx="152400" cy="152400"/>
          </a:xfrm>
          <a:prstGeom prst="line">
            <a:avLst/>
          </a:prstGeom>
          <a:noFill/>
          <a:ln w="9525">
            <a:solidFill>
              <a:srgbClr val="FFFF00"/>
            </a:solidFill>
            <a:round/>
            <a:headEnd/>
            <a:tailEnd/>
          </a:ln>
          <a:effectLst/>
        </p:spPr>
        <p:txBody>
          <a:bodyPr/>
          <a:lstStyle/>
          <a:p>
            <a:endParaRPr lang="en-US"/>
          </a:p>
        </p:txBody>
      </p:sp>
      <p:sp>
        <p:nvSpPr>
          <p:cNvPr id="86044" name="Line 28"/>
          <p:cNvSpPr>
            <a:spLocks noChangeShapeType="1"/>
          </p:cNvSpPr>
          <p:nvPr/>
        </p:nvSpPr>
        <p:spPr bwMode="auto">
          <a:xfrm>
            <a:off x="3124200" y="2286000"/>
            <a:ext cx="152400" cy="152400"/>
          </a:xfrm>
          <a:prstGeom prst="line">
            <a:avLst/>
          </a:prstGeom>
          <a:noFill/>
          <a:ln w="9525">
            <a:solidFill>
              <a:srgbClr val="FFFF00"/>
            </a:solidFill>
            <a:round/>
            <a:headEnd/>
            <a:tailEnd/>
          </a:ln>
          <a:effectLst/>
        </p:spPr>
        <p:txBody>
          <a:bodyPr/>
          <a:lstStyle/>
          <a:p>
            <a:endParaRPr lang="en-US"/>
          </a:p>
        </p:txBody>
      </p:sp>
      <p:sp>
        <p:nvSpPr>
          <p:cNvPr id="86045" name="Line 29"/>
          <p:cNvSpPr>
            <a:spLocks noChangeShapeType="1"/>
          </p:cNvSpPr>
          <p:nvPr/>
        </p:nvSpPr>
        <p:spPr bwMode="auto">
          <a:xfrm>
            <a:off x="3048000" y="2362200"/>
            <a:ext cx="304800" cy="304800"/>
          </a:xfrm>
          <a:prstGeom prst="line">
            <a:avLst/>
          </a:prstGeom>
          <a:noFill/>
          <a:ln w="9525">
            <a:solidFill>
              <a:srgbClr val="FFFF00"/>
            </a:solidFill>
            <a:round/>
            <a:headEnd/>
            <a:tailEnd/>
          </a:ln>
          <a:effectLst/>
        </p:spPr>
        <p:txBody>
          <a:bodyPr/>
          <a:lstStyle/>
          <a:p>
            <a:endParaRPr lang="en-US"/>
          </a:p>
        </p:txBody>
      </p:sp>
      <p:sp>
        <p:nvSpPr>
          <p:cNvPr id="86046" name="Line 30"/>
          <p:cNvSpPr>
            <a:spLocks noChangeShapeType="1"/>
          </p:cNvSpPr>
          <p:nvPr/>
        </p:nvSpPr>
        <p:spPr bwMode="auto">
          <a:xfrm>
            <a:off x="3048000" y="2514600"/>
            <a:ext cx="304800" cy="304800"/>
          </a:xfrm>
          <a:prstGeom prst="line">
            <a:avLst/>
          </a:prstGeom>
          <a:noFill/>
          <a:ln w="9525">
            <a:solidFill>
              <a:srgbClr val="FFFF00"/>
            </a:solidFill>
            <a:round/>
            <a:headEnd/>
            <a:tailEnd/>
          </a:ln>
          <a:effectLst/>
        </p:spPr>
        <p:txBody>
          <a:bodyPr/>
          <a:lstStyle/>
          <a:p>
            <a:endParaRPr lang="en-US"/>
          </a:p>
        </p:txBody>
      </p:sp>
      <p:sp>
        <p:nvSpPr>
          <p:cNvPr id="86047" name="Line 31"/>
          <p:cNvSpPr>
            <a:spLocks noChangeShapeType="1"/>
          </p:cNvSpPr>
          <p:nvPr/>
        </p:nvSpPr>
        <p:spPr bwMode="auto">
          <a:xfrm>
            <a:off x="3048000" y="2743200"/>
            <a:ext cx="152400" cy="152400"/>
          </a:xfrm>
          <a:prstGeom prst="line">
            <a:avLst/>
          </a:prstGeom>
          <a:noFill/>
          <a:ln w="9525">
            <a:solidFill>
              <a:srgbClr val="FFFF00"/>
            </a:solidFill>
            <a:round/>
            <a:headEnd/>
            <a:tailEnd/>
          </a:ln>
          <a:effectLst/>
        </p:spPr>
        <p:txBody>
          <a:bodyPr/>
          <a:lstStyle/>
          <a:p>
            <a:endParaRPr lang="en-US"/>
          </a:p>
        </p:txBody>
      </p:sp>
      <p:sp>
        <p:nvSpPr>
          <p:cNvPr id="86048" name="Text Box 32"/>
          <p:cNvSpPr txBox="1">
            <a:spLocks noChangeArrowheads="1"/>
          </p:cNvSpPr>
          <p:nvPr/>
        </p:nvSpPr>
        <p:spPr bwMode="auto">
          <a:xfrm>
            <a:off x="1447800" y="3276600"/>
            <a:ext cx="284052" cy="369332"/>
          </a:xfrm>
          <a:prstGeom prst="rect">
            <a:avLst/>
          </a:prstGeom>
          <a:noFill/>
          <a:ln w="9525">
            <a:noFill/>
            <a:miter lim="800000"/>
            <a:headEnd/>
            <a:tailEnd/>
          </a:ln>
          <a:effectLst/>
        </p:spPr>
        <p:txBody>
          <a:bodyPr wrap="none">
            <a:spAutoFit/>
          </a:bodyPr>
          <a:lstStyle/>
          <a:p>
            <a:r>
              <a:rPr lang="en-US"/>
              <a:t>x</a:t>
            </a:r>
          </a:p>
        </p:txBody>
      </p:sp>
      <p:sp>
        <p:nvSpPr>
          <p:cNvPr id="86049" name="Text Box 33"/>
          <p:cNvSpPr txBox="1">
            <a:spLocks noChangeArrowheads="1"/>
          </p:cNvSpPr>
          <p:nvPr/>
        </p:nvSpPr>
        <p:spPr bwMode="auto">
          <a:xfrm>
            <a:off x="5867400" y="2286000"/>
            <a:ext cx="288862" cy="369332"/>
          </a:xfrm>
          <a:prstGeom prst="rect">
            <a:avLst/>
          </a:prstGeom>
          <a:noFill/>
          <a:ln w="9525">
            <a:noFill/>
            <a:miter lim="800000"/>
            <a:headEnd/>
            <a:tailEnd/>
          </a:ln>
          <a:effectLst/>
        </p:spPr>
        <p:txBody>
          <a:bodyPr wrap="none">
            <a:spAutoFit/>
          </a:bodyPr>
          <a:lstStyle/>
          <a:p>
            <a:r>
              <a:rPr lang="en-US"/>
              <a:t>y</a:t>
            </a:r>
          </a:p>
        </p:txBody>
      </p:sp>
      <p:sp>
        <p:nvSpPr>
          <p:cNvPr id="86050" name="Text Box 34"/>
          <p:cNvSpPr txBox="1">
            <a:spLocks noChangeArrowheads="1"/>
          </p:cNvSpPr>
          <p:nvPr/>
        </p:nvSpPr>
        <p:spPr bwMode="auto">
          <a:xfrm>
            <a:off x="1981200" y="1524000"/>
            <a:ext cx="276038" cy="369332"/>
          </a:xfrm>
          <a:prstGeom prst="rect">
            <a:avLst/>
          </a:prstGeom>
          <a:noFill/>
          <a:ln w="9525">
            <a:noFill/>
            <a:miter lim="800000"/>
            <a:headEnd/>
            <a:tailEnd/>
          </a:ln>
          <a:effectLst/>
        </p:spPr>
        <p:txBody>
          <a:bodyPr wrap="none">
            <a:spAutoFit/>
          </a:bodyPr>
          <a:lstStyle/>
          <a:p>
            <a:r>
              <a:rPr lang="en-US"/>
              <a:t>z</a:t>
            </a:r>
          </a:p>
        </p:txBody>
      </p:sp>
      <p:sp>
        <p:nvSpPr>
          <p:cNvPr id="86051" name="Rectangle 35"/>
          <p:cNvSpPr>
            <a:spLocks noChangeArrowheads="1"/>
          </p:cNvSpPr>
          <p:nvPr/>
        </p:nvSpPr>
        <p:spPr bwMode="auto">
          <a:xfrm>
            <a:off x="3352800" y="1905000"/>
            <a:ext cx="914400" cy="838200"/>
          </a:xfrm>
          <a:prstGeom prst="rect">
            <a:avLst/>
          </a:prstGeom>
          <a:noFill/>
          <a:ln w="25400">
            <a:solidFill>
              <a:srgbClr val="CC6600"/>
            </a:solidFill>
            <a:miter lim="800000"/>
            <a:headEnd/>
            <a:tailEnd/>
          </a:ln>
          <a:effectLst/>
        </p:spPr>
        <p:txBody>
          <a:bodyPr wrap="none" anchor="ctr"/>
          <a:lstStyle/>
          <a:p>
            <a:endParaRPr lang="en-US"/>
          </a:p>
        </p:txBody>
      </p:sp>
      <p:sp>
        <p:nvSpPr>
          <p:cNvPr id="86052" name="Rectangle 36"/>
          <p:cNvSpPr>
            <a:spLocks noChangeArrowheads="1"/>
          </p:cNvSpPr>
          <p:nvPr/>
        </p:nvSpPr>
        <p:spPr bwMode="auto">
          <a:xfrm>
            <a:off x="3048000" y="2362200"/>
            <a:ext cx="914400" cy="838200"/>
          </a:xfrm>
          <a:prstGeom prst="rect">
            <a:avLst/>
          </a:prstGeom>
          <a:noFill/>
          <a:ln w="25400">
            <a:solidFill>
              <a:srgbClr val="CC6600"/>
            </a:solidFill>
            <a:miter lim="800000"/>
            <a:headEnd/>
            <a:tailEnd/>
          </a:ln>
          <a:effectLst/>
        </p:spPr>
        <p:txBody>
          <a:bodyPr wrap="none" anchor="ctr"/>
          <a:lstStyle/>
          <a:p>
            <a:endParaRPr lang="en-US"/>
          </a:p>
        </p:txBody>
      </p:sp>
      <p:sp>
        <p:nvSpPr>
          <p:cNvPr id="86053" name="Line 37"/>
          <p:cNvSpPr>
            <a:spLocks noChangeShapeType="1"/>
          </p:cNvSpPr>
          <p:nvPr/>
        </p:nvSpPr>
        <p:spPr bwMode="auto">
          <a:xfrm flipH="1">
            <a:off x="3048000" y="1905000"/>
            <a:ext cx="304800" cy="457200"/>
          </a:xfrm>
          <a:prstGeom prst="line">
            <a:avLst/>
          </a:prstGeom>
          <a:noFill/>
          <a:ln w="25400">
            <a:solidFill>
              <a:srgbClr val="CC6600"/>
            </a:solidFill>
            <a:round/>
            <a:headEnd/>
            <a:tailEnd/>
          </a:ln>
          <a:effectLst/>
        </p:spPr>
        <p:txBody>
          <a:bodyPr/>
          <a:lstStyle/>
          <a:p>
            <a:endParaRPr lang="en-US"/>
          </a:p>
        </p:txBody>
      </p:sp>
      <p:sp>
        <p:nvSpPr>
          <p:cNvPr id="86054" name="Line 38"/>
          <p:cNvSpPr>
            <a:spLocks noChangeShapeType="1"/>
          </p:cNvSpPr>
          <p:nvPr/>
        </p:nvSpPr>
        <p:spPr bwMode="auto">
          <a:xfrm>
            <a:off x="4114800" y="2057400"/>
            <a:ext cx="152400" cy="152400"/>
          </a:xfrm>
          <a:prstGeom prst="line">
            <a:avLst/>
          </a:prstGeom>
          <a:noFill/>
          <a:ln w="9525">
            <a:solidFill>
              <a:srgbClr val="FFFF00"/>
            </a:solidFill>
            <a:round/>
            <a:headEnd/>
            <a:tailEnd/>
          </a:ln>
          <a:effectLst/>
        </p:spPr>
        <p:txBody>
          <a:bodyPr/>
          <a:lstStyle/>
          <a:p>
            <a:endParaRPr lang="en-US"/>
          </a:p>
        </p:txBody>
      </p:sp>
      <p:sp>
        <p:nvSpPr>
          <p:cNvPr id="86055" name="Line 39"/>
          <p:cNvSpPr>
            <a:spLocks noChangeShapeType="1"/>
          </p:cNvSpPr>
          <p:nvPr/>
        </p:nvSpPr>
        <p:spPr bwMode="auto">
          <a:xfrm>
            <a:off x="4114800" y="2209800"/>
            <a:ext cx="152400" cy="152400"/>
          </a:xfrm>
          <a:prstGeom prst="line">
            <a:avLst/>
          </a:prstGeom>
          <a:noFill/>
          <a:ln w="9525">
            <a:solidFill>
              <a:srgbClr val="FFFF00"/>
            </a:solidFill>
            <a:round/>
            <a:headEnd/>
            <a:tailEnd/>
          </a:ln>
          <a:effectLst/>
        </p:spPr>
        <p:txBody>
          <a:bodyPr/>
          <a:lstStyle/>
          <a:p>
            <a:endParaRPr lang="en-US"/>
          </a:p>
        </p:txBody>
      </p:sp>
      <p:sp>
        <p:nvSpPr>
          <p:cNvPr id="86056" name="Line 40"/>
          <p:cNvSpPr>
            <a:spLocks noChangeShapeType="1"/>
          </p:cNvSpPr>
          <p:nvPr/>
        </p:nvSpPr>
        <p:spPr bwMode="auto">
          <a:xfrm>
            <a:off x="4038600" y="2286000"/>
            <a:ext cx="152400" cy="152400"/>
          </a:xfrm>
          <a:prstGeom prst="line">
            <a:avLst/>
          </a:prstGeom>
          <a:noFill/>
          <a:ln w="9525">
            <a:solidFill>
              <a:srgbClr val="FFFF00"/>
            </a:solidFill>
            <a:round/>
            <a:headEnd/>
            <a:tailEnd/>
          </a:ln>
          <a:effectLst/>
        </p:spPr>
        <p:txBody>
          <a:bodyPr/>
          <a:lstStyle/>
          <a:p>
            <a:endParaRPr lang="en-US"/>
          </a:p>
        </p:txBody>
      </p:sp>
      <p:sp>
        <p:nvSpPr>
          <p:cNvPr id="86057" name="Line 41"/>
          <p:cNvSpPr>
            <a:spLocks noChangeShapeType="1"/>
          </p:cNvSpPr>
          <p:nvPr/>
        </p:nvSpPr>
        <p:spPr bwMode="auto">
          <a:xfrm>
            <a:off x="3962400" y="2362200"/>
            <a:ext cx="304800" cy="304800"/>
          </a:xfrm>
          <a:prstGeom prst="line">
            <a:avLst/>
          </a:prstGeom>
          <a:noFill/>
          <a:ln w="9525">
            <a:solidFill>
              <a:srgbClr val="FFFF00"/>
            </a:solidFill>
            <a:round/>
            <a:headEnd/>
            <a:tailEnd/>
          </a:ln>
          <a:effectLst/>
        </p:spPr>
        <p:txBody>
          <a:bodyPr/>
          <a:lstStyle/>
          <a:p>
            <a:endParaRPr lang="en-US"/>
          </a:p>
        </p:txBody>
      </p:sp>
      <p:sp>
        <p:nvSpPr>
          <p:cNvPr id="86058" name="Line 42"/>
          <p:cNvSpPr>
            <a:spLocks noChangeShapeType="1"/>
          </p:cNvSpPr>
          <p:nvPr/>
        </p:nvSpPr>
        <p:spPr bwMode="auto">
          <a:xfrm>
            <a:off x="3962400" y="2514600"/>
            <a:ext cx="304800" cy="304800"/>
          </a:xfrm>
          <a:prstGeom prst="line">
            <a:avLst/>
          </a:prstGeom>
          <a:noFill/>
          <a:ln w="9525">
            <a:solidFill>
              <a:srgbClr val="FFFF00"/>
            </a:solidFill>
            <a:round/>
            <a:headEnd/>
            <a:tailEnd/>
          </a:ln>
          <a:effectLst/>
        </p:spPr>
        <p:txBody>
          <a:bodyPr/>
          <a:lstStyle/>
          <a:p>
            <a:endParaRPr lang="en-US"/>
          </a:p>
        </p:txBody>
      </p:sp>
      <p:sp>
        <p:nvSpPr>
          <p:cNvPr id="86059" name="Line 43"/>
          <p:cNvSpPr>
            <a:spLocks noChangeShapeType="1"/>
          </p:cNvSpPr>
          <p:nvPr/>
        </p:nvSpPr>
        <p:spPr bwMode="auto">
          <a:xfrm>
            <a:off x="3962400" y="2743200"/>
            <a:ext cx="152400" cy="152400"/>
          </a:xfrm>
          <a:prstGeom prst="line">
            <a:avLst/>
          </a:prstGeom>
          <a:noFill/>
          <a:ln w="9525">
            <a:solidFill>
              <a:srgbClr val="FFFF00"/>
            </a:solidFill>
            <a:round/>
            <a:headEnd/>
            <a:tailEnd/>
          </a:ln>
          <a:effectLst/>
        </p:spPr>
        <p:txBody>
          <a:bodyPr/>
          <a:lstStyle/>
          <a:p>
            <a:endParaRPr lang="en-US"/>
          </a:p>
        </p:txBody>
      </p:sp>
      <p:sp>
        <p:nvSpPr>
          <p:cNvPr id="86060" name="Line 44"/>
          <p:cNvSpPr>
            <a:spLocks noChangeShapeType="1"/>
          </p:cNvSpPr>
          <p:nvPr/>
        </p:nvSpPr>
        <p:spPr bwMode="auto">
          <a:xfrm flipH="1">
            <a:off x="3962400" y="1905000"/>
            <a:ext cx="304800" cy="457200"/>
          </a:xfrm>
          <a:prstGeom prst="line">
            <a:avLst/>
          </a:prstGeom>
          <a:noFill/>
          <a:ln w="25400">
            <a:solidFill>
              <a:srgbClr val="CC6600"/>
            </a:solidFill>
            <a:round/>
            <a:headEnd/>
            <a:tailEnd/>
          </a:ln>
          <a:effectLst/>
        </p:spPr>
        <p:txBody>
          <a:bodyPr/>
          <a:lstStyle/>
          <a:p>
            <a:endParaRPr lang="en-US"/>
          </a:p>
        </p:txBody>
      </p:sp>
      <p:sp>
        <p:nvSpPr>
          <p:cNvPr id="86061" name="Line 45"/>
          <p:cNvSpPr>
            <a:spLocks noChangeShapeType="1"/>
          </p:cNvSpPr>
          <p:nvPr/>
        </p:nvSpPr>
        <p:spPr bwMode="auto">
          <a:xfrm flipH="1">
            <a:off x="3962400" y="2743200"/>
            <a:ext cx="304800" cy="457200"/>
          </a:xfrm>
          <a:prstGeom prst="line">
            <a:avLst/>
          </a:prstGeom>
          <a:noFill/>
          <a:ln w="25400">
            <a:solidFill>
              <a:srgbClr val="CC6600"/>
            </a:solidFill>
            <a:round/>
            <a:headEnd/>
            <a:tailEnd/>
          </a:ln>
          <a:effectLst/>
        </p:spPr>
        <p:txBody>
          <a:bodyPr/>
          <a:lstStyle/>
          <a:p>
            <a:endParaRPr lang="en-US"/>
          </a:p>
        </p:txBody>
      </p:sp>
      <p:sp>
        <p:nvSpPr>
          <p:cNvPr id="86062" name="Line 46"/>
          <p:cNvSpPr>
            <a:spLocks noChangeShapeType="1"/>
          </p:cNvSpPr>
          <p:nvPr/>
        </p:nvSpPr>
        <p:spPr bwMode="auto">
          <a:xfrm>
            <a:off x="3048000" y="3352800"/>
            <a:ext cx="914400" cy="0"/>
          </a:xfrm>
          <a:prstGeom prst="line">
            <a:avLst/>
          </a:prstGeom>
          <a:noFill/>
          <a:ln w="9525">
            <a:solidFill>
              <a:srgbClr val="002060"/>
            </a:solidFill>
            <a:round/>
            <a:headEnd type="triangle" w="med" len="med"/>
            <a:tailEnd type="triangle" w="med" len="med"/>
          </a:ln>
          <a:effectLst/>
        </p:spPr>
        <p:txBody>
          <a:bodyPr/>
          <a:lstStyle/>
          <a:p>
            <a:endParaRPr lang="en-US"/>
          </a:p>
        </p:txBody>
      </p:sp>
      <p:graphicFrame>
        <p:nvGraphicFramePr>
          <p:cNvPr id="86063" name="Object 47"/>
          <p:cNvGraphicFramePr>
            <a:graphicFrameLocks noChangeAspect="1"/>
          </p:cNvGraphicFramePr>
          <p:nvPr>
            <p:extLst>
              <p:ext uri="{D42A27DB-BD31-4B8C-83A1-F6EECF244321}">
                <p14:modId xmlns:p14="http://schemas.microsoft.com/office/powerpoint/2010/main" val="1029720534"/>
              </p:ext>
            </p:extLst>
          </p:nvPr>
        </p:nvGraphicFramePr>
        <p:xfrm>
          <a:off x="3276600" y="3429000"/>
          <a:ext cx="427038" cy="382588"/>
        </p:xfrm>
        <a:graphic>
          <a:graphicData uri="http://schemas.openxmlformats.org/presentationml/2006/ole">
            <mc:AlternateContent xmlns:mc="http://schemas.openxmlformats.org/markup-compatibility/2006">
              <mc:Choice xmlns:v="urn:schemas-microsoft-com:vml" Requires="v">
                <p:oleObj name="Equation" r:id="rId5" imgW="253800" imgH="228600" progId="Equation.3">
                  <p:embed/>
                </p:oleObj>
              </mc:Choice>
              <mc:Fallback>
                <p:oleObj name="Equation" r:id="rId5" imgW="253800" imgH="228600" progId="Equation.3">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3429000"/>
                        <a:ext cx="427038" cy="382588"/>
                      </a:xfrm>
                      <a:prstGeom prst="rect">
                        <a:avLst/>
                      </a:prstGeom>
                      <a:solidFill>
                        <a:schemeClr val="bg1"/>
                      </a:solidFill>
                    </p:spPr>
                  </p:pic>
                </p:oleObj>
              </mc:Fallback>
            </mc:AlternateContent>
          </a:graphicData>
        </a:graphic>
      </p:graphicFrame>
      <p:sp>
        <p:nvSpPr>
          <p:cNvPr id="86064" name="Line 48"/>
          <p:cNvSpPr>
            <a:spLocks noChangeShapeType="1"/>
          </p:cNvSpPr>
          <p:nvPr/>
        </p:nvSpPr>
        <p:spPr bwMode="auto">
          <a:xfrm>
            <a:off x="3124200" y="2590800"/>
            <a:ext cx="533400" cy="0"/>
          </a:xfrm>
          <a:prstGeom prst="line">
            <a:avLst/>
          </a:prstGeom>
          <a:noFill/>
          <a:ln w="9525">
            <a:solidFill>
              <a:srgbClr val="002060"/>
            </a:solidFill>
            <a:round/>
            <a:headEnd/>
            <a:tailEnd type="triangle" w="med" len="med"/>
          </a:ln>
          <a:effectLst/>
        </p:spPr>
        <p:txBody>
          <a:bodyPr/>
          <a:lstStyle/>
          <a:p>
            <a:endParaRPr lang="en-US"/>
          </a:p>
        </p:txBody>
      </p:sp>
      <p:graphicFrame>
        <p:nvGraphicFramePr>
          <p:cNvPr id="86065" name="Object 49"/>
          <p:cNvGraphicFramePr>
            <a:graphicFrameLocks noChangeAspect="1"/>
          </p:cNvGraphicFramePr>
          <p:nvPr/>
        </p:nvGraphicFramePr>
        <p:xfrm>
          <a:off x="3352800" y="2760133"/>
          <a:ext cx="404813" cy="382588"/>
        </p:xfrm>
        <a:graphic>
          <a:graphicData uri="http://schemas.openxmlformats.org/presentationml/2006/ole">
            <mc:AlternateContent xmlns:mc="http://schemas.openxmlformats.org/markup-compatibility/2006">
              <mc:Choice xmlns:v="urn:schemas-microsoft-com:vml" Requires="v">
                <p:oleObj name="Equation" r:id="rId7" imgW="241200" imgH="228600" progId="Equation.3">
                  <p:embed/>
                </p:oleObj>
              </mc:Choice>
              <mc:Fallback>
                <p:oleObj name="Equation" r:id="rId7" imgW="241200" imgH="228600" progId="Equation.3">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760133"/>
                        <a:ext cx="404813" cy="382588"/>
                      </a:xfrm>
                      <a:prstGeom prst="rect">
                        <a:avLst/>
                      </a:prstGeom>
                      <a:solidFill>
                        <a:schemeClr val="bg1"/>
                      </a:solidFill>
                    </p:spPr>
                  </p:pic>
                </p:oleObj>
              </mc:Fallback>
            </mc:AlternateContent>
          </a:graphicData>
        </a:graphic>
      </p:graphicFrame>
      <p:graphicFrame>
        <p:nvGraphicFramePr>
          <p:cNvPr id="86066" name="Object 50"/>
          <p:cNvGraphicFramePr>
            <a:graphicFrameLocks noChangeAspect="1"/>
          </p:cNvGraphicFramePr>
          <p:nvPr>
            <p:extLst>
              <p:ext uri="{D42A27DB-BD31-4B8C-83A1-F6EECF244321}">
                <p14:modId xmlns:p14="http://schemas.microsoft.com/office/powerpoint/2010/main" val="4177398192"/>
              </p:ext>
            </p:extLst>
          </p:nvPr>
        </p:nvGraphicFramePr>
        <p:xfrm>
          <a:off x="846138" y="4741863"/>
          <a:ext cx="2544762" cy="1327150"/>
        </p:xfrm>
        <a:graphic>
          <a:graphicData uri="http://schemas.openxmlformats.org/presentationml/2006/ole">
            <mc:AlternateContent xmlns:mc="http://schemas.openxmlformats.org/markup-compatibility/2006">
              <mc:Choice xmlns:v="urn:schemas-microsoft-com:vml" Requires="v">
                <p:oleObj name="Equation" r:id="rId8" imgW="825480" imgH="431640" progId="Equation.3">
                  <p:embed/>
                </p:oleObj>
              </mc:Choice>
              <mc:Fallback>
                <p:oleObj name="Equation" r:id="rId8" imgW="825480" imgH="431640" progId="Equation.3">
                  <p:embed/>
                  <p:pic>
                    <p:nvPicPr>
                      <p:cNvPr id="0" name="Picture 6"/>
                      <p:cNvPicPr>
                        <a:picLocks noChangeAspect="1" noChangeArrowheads="1"/>
                      </p:cNvPicPr>
                      <p:nvPr/>
                    </p:nvPicPr>
                    <p:blipFill>
                      <a:blip r:embed="rId9"/>
                      <a:srcRect/>
                      <a:stretch>
                        <a:fillRect/>
                      </a:stretch>
                    </p:blipFill>
                    <p:spPr bwMode="auto">
                      <a:xfrm>
                        <a:off x="846138" y="4741863"/>
                        <a:ext cx="2544762" cy="1327150"/>
                      </a:xfrm>
                      <a:prstGeom prst="rect">
                        <a:avLst/>
                      </a:prstGeom>
                      <a:solidFill>
                        <a:schemeClr val="bg1"/>
                      </a:solidFill>
                    </p:spPr>
                  </p:pic>
                </p:oleObj>
              </mc:Fallback>
            </mc:AlternateContent>
          </a:graphicData>
        </a:graphic>
      </p:graphicFrame>
      <p:sp>
        <p:nvSpPr>
          <p:cNvPr id="86067" name="Text Box 51"/>
          <p:cNvSpPr txBox="1">
            <a:spLocks noChangeArrowheads="1"/>
          </p:cNvSpPr>
          <p:nvPr/>
        </p:nvSpPr>
        <p:spPr bwMode="auto">
          <a:xfrm>
            <a:off x="4682564" y="4742160"/>
            <a:ext cx="4038600" cy="1384995"/>
          </a:xfrm>
          <a:prstGeom prst="rect">
            <a:avLst/>
          </a:prstGeom>
          <a:noFill/>
          <a:ln w="9525">
            <a:noFill/>
            <a:miter lim="800000"/>
            <a:headEnd/>
            <a:tailEnd/>
          </a:ln>
          <a:effectLst/>
        </p:spPr>
        <p:txBody>
          <a:bodyPr wrap="square">
            <a:spAutoFit/>
          </a:bodyPr>
          <a:lstStyle/>
          <a:p>
            <a:pPr algn="ctr">
              <a:spcBef>
                <a:spcPct val="50000"/>
              </a:spcBef>
            </a:pPr>
            <a:r>
              <a:rPr lang="en-US" sz="2800" dirty="0"/>
              <a:t>This vector has magnitude 2</a:t>
            </a:r>
            <a:r>
              <a:rPr lang="en-US" sz="2800" dirty="0">
                <a:sym typeface="Symbol" pitchFamily="18" charset="2"/>
              </a:rPr>
              <a:t></a:t>
            </a:r>
            <a:r>
              <a:rPr lang="en-US" sz="2800" dirty="0"/>
              <a:t>/</a:t>
            </a:r>
            <a:r>
              <a:rPr lang="en-US" sz="2800" dirty="0" err="1"/>
              <a:t>d</a:t>
            </a:r>
            <a:r>
              <a:rPr lang="en-US" sz="2800" baseline="-25000" dirty="0" err="1"/>
              <a:t>hkl</a:t>
            </a:r>
            <a:r>
              <a:rPr lang="en-US" sz="2800" dirty="0"/>
              <a:t>, which is a reciprocal distance</a:t>
            </a:r>
            <a:endParaRPr lang="en-US" sz="2800" i="1" baseline="-25000" dirty="0"/>
          </a:p>
        </p:txBody>
      </p:sp>
      <p:sp>
        <p:nvSpPr>
          <p:cNvPr id="2" name="Rectangle 1"/>
          <p:cNvSpPr/>
          <p:nvPr/>
        </p:nvSpPr>
        <p:spPr>
          <a:xfrm>
            <a:off x="3711248" y="2430138"/>
            <a:ext cx="657552" cy="369332"/>
          </a:xfrm>
          <a:prstGeom prst="rect">
            <a:avLst/>
          </a:prstGeom>
        </p:spPr>
        <p:txBody>
          <a:bodyPr wrap="none">
            <a:spAutoFit/>
          </a:bodyPr>
          <a:lstStyle/>
          <a:p>
            <a:r>
              <a:rPr lang="en-US" dirty="0"/>
              <a:t>[</a:t>
            </a:r>
            <a:r>
              <a:rPr lang="en-US" dirty="0" err="1"/>
              <a:t>hkl</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60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606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60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p:bldP spid="8606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685800" y="0"/>
            <a:ext cx="7772400" cy="457200"/>
          </a:xfrm>
        </p:spPr>
        <p:txBody>
          <a:bodyPr>
            <a:noAutofit/>
          </a:bodyPr>
          <a:lstStyle/>
          <a:p>
            <a:r>
              <a:rPr lang="en-US" sz="2800" b="1" dirty="0"/>
              <a:t>The Reciprocal Lattice</a:t>
            </a:r>
          </a:p>
        </p:txBody>
      </p:sp>
      <p:sp>
        <p:nvSpPr>
          <p:cNvPr id="86019" name="Text Box 3"/>
          <p:cNvSpPr txBox="1">
            <a:spLocks noChangeArrowheads="1"/>
          </p:cNvSpPr>
          <p:nvPr/>
        </p:nvSpPr>
        <p:spPr bwMode="auto">
          <a:xfrm>
            <a:off x="228600" y="609600"/>
            <a:ext cx="8686800" cy="830997"/>
          </a:xfrm>
          <a:prstGeom prst="rect">
            <a:avLst/>
          </a:prstGeom>
          <a:noFill/>
          <a:ln w="9525">
            <a:noFill/>
            <a:miter lim="800000"/>
            <a:headEnd/>
            <a:tailEnd/>
          </a:ln>
          <a:effectLst/>
        </p:spPr>
        <p:txBody>
          <a:bodyPr wrap="square">
            <a:spAutoFit/>
          </a:bodyPr>
          <a:lstStyle/>
          <a:p>
            <a:pPr>
              <a:spcBef>
                <a:spcPct val="50000"/>
              </a:spcBef>
            </a:pPr>
            <a:r>
              <a:rPr lang="en-US" sz="2400" dirty="0"/>
              <a:t>Crystal planes (</a:t>
            </a:r>
            <a:r>
              <a:rPr lang="en-US" sz="2400" dirty="0" err="1"/>
              <a:t>hkl</a:t>
            </a:r>
            <a:r>
              <a:rPr lang="en-US" sz="2400" dirty="0"/>
              <a:t>) in the real-space (or the direct lattice) are characterized by the normal vector          and </a:t>
            </a:r>
            <a:r>
              <a:rPr lang="en-US" sz="2400" i="1" dirty="0" err="1"/>
              <a:t>d</a:t>
            </a:r>
            <a:r>
              <a:rPr lang="en-US" sz="2400" baseline="-25000" dirty="0" err="1"/>
              <a:t>hkl</a:t>
            </a:r>
            <a:r>
              <a:rPr lang="en-US" sz="2400" dirty="0"/>
              <a:t> </a:t>
            </a:r>
            <a:r>
              <a:rPr lang="en-US" sz="2400" dirty="0" err="1"/>
              <a:t>interplanar</a:t>
            </a:r>
            <a:r>
              <a:rPr lang="en-US" sz="2400" dirty="0"/>
              <a:t> spacing</a:t>
            </a:r>
            <a:endParaRPr lang="en-US" sz="2400" i="1" dirty="0"/>
          </a:p>
        </p:txBody>
      </p:sp>
      <p:sp>
        <p:nvSpPr>
          <p:cNvPr id="86020" name="Text Box 4"/>
          <p:cNvSpPr txBox="1">
            <a:spLocks noChangeArrowheads="1"/>
          </p:cNvSpPr>
          <p:nvPr/>
        </p:nvSpPr>
        <p:spPr bwMode="auto">
          <a:xfrm>
            <a:off x="296333" y="3876005"/>
            <a:ext cx="8458200" cy="830997"/>
          </a:xfrm>
          <a:prstGeom prst="rect">
            <a:avLst/>
          </a:prstGeom>
          <a:noFill/>
          <a:ln w="9525">
            <a:noFill/>
            <a:miter lim="800000"/>
            <a:headEnd/>
            <a:tailEnd/>
          </a:ln>
          <a:effectLst/>
        </p:spPr>
        <p:txBody>
          <a:bodyPr>
            <a:spAutoFit/>
          </a:bodyPr>
          <a:lstStyle/>
          <a:p>
            <a:pPr>
              <a:spcBef>
                <a:spcPct val="50000"/>
              </a:spcBef>
            </a:pPr>
            <a:r>
              <a:rPr lang="en-US" sz="2400" dirty="0"/>
              <a:t>Practice has shown the usefulness of defining a different lattice in </a:t>
            </a:r>
            <a:r>
              <a:rPr lang="en-US" sz="2400" u="sng" dirty="0"/>
              <a:t>reciprocal space</a:t>
            </a:r>
            <a:r>
              <a:rPr lang="en-US" sz="2400" dirty="0"/>
              <a:t> whose points lie at positions given by the vectors</a:t>
            </a:r>
            <a:endParaRPr lang="en-US" sz="2400" i="1" dirty="0"/>
          </a:p>
        </p:txBody>
      </p:sp>
      <p:graphicFrame>
        <p:nvGraphicFramePr>
          <p:cNvPr id="86021" name="Object 5"/>
          <p:cNvGraphicFramePr>
            <a:graphicFrameLocks noChangeAspect="1"/>
          </p:cNvGraphicFramePr>
          <p:nvPr/>
        </p:nvGraphicFramePr>
        <p:xfrm>
          <a:off x="4800600" y="1065212"/>
          <a:ext cx="404813" cy="382588"/>
        </p:xfrm>
        <a:graphic>
          <a:graphicData uri="http://schemas.openxmlformats.org/presentationml/2006/ole">
            <mc:AlternateContent xmlns:mc="http://schemas.openxmlformats.org/markup-compatibility/2006">
              <mc:Choice xmlns:v="urn:schemas-microsoft-com:vml" Requires="v">
                <p:oleObj name="Equation" r:id="rId3" imgW="241200" imgH="228600" progId="Equation.3">
                  <p:embed/>
                </p:oleObj>
              </mc:Choice>
              <mc:Fallback>
                <p:oleObj name="Equation" r:id="rId3" imgW="241200" imgH="228600" progId="Equation.3">
                  <p:embed/>
                  <p:pic>
                    <p:nvPicPr>
                      <p:cNvPr id="86021"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065212"/>
                        <a:ext cx="404813" cy="382588"/>
                      </a:xfrm>
                      <a:prstGeom prst="rect">
                        <a:avLst/>
                      </a:prstGeom>
                      <a:solidFill>
                        <a:schemeClr val="bg1"/>
                      </a:solidFill>
                    </p:spPr>
                  </p:pic>
                </p:oleObj>
              </mc:Fallback>
            </mc:AlternateContent>
          </a:graphicData>
        </a:graphic>
      </p:graphicFrame>
      <p:sp>
        <p:nvSpPr>
          <p:cNvPr id="86030" name="Line 14"/>
          <p:cNvSpPr>
            <a:spLocks noChangeShapeType="1"/>
          </p:cNvSpPr>
          <p:nvPr/>
        </p:nvSpPr>
        <p:spPr bwMode="auto">
          <a:xfrm flipH="1">
            <a:off x="1752600" y="2743200"/>
            <a:ext cx="685800" cy="990600"/>
          </a:xfrm>
          <a:prstGeom prst="line">
            <a:avLst/>
          </a:prstGeom>
          <a:noFill/>
          <a:ln w="19050">
            <a:solidFill>
              <a:schemeClr val="tx1"/>
            </a:solidFill>
            <a:round/>
            <a:headEnd/>
            <a:tailEnd type="triangle" w="med" len="med"/>
          </a:ln>
          <a:effectLst/>
        </p:spPr>
        <p:txBody>
          <a:bodyPr/>
          <a:lstStyle/>
          <a:p>
            <a:endParaRPr lang="en-US"/>
          </a:p>
        </p:txBody>
      </p:sp>
      <p:sp>
        <p:nvSpPr>
          <p:cNvPr id="86031" name="Line 15"/>
          <p:cNvSpPr>
            <a:spLocks noChangeShapeType="1"/>
          </p:cNvSpPr>
          <p:nvPr/>
        </p:nvSpPr>
        <p:spPr bwMode="auto">
          <a:xfrm>
            <a:off x="2438400" y="2743200"/>
            <a:ext cx="3352800" cy="0"/>
          </a:xfrm>
          <a:prstGeom prst="line">
            <a:avLst/>
          </a:prstGeom>
          <a:noFill/>
          <a:ln w="19050">
            <a:solidFill>
              <a:srgbClr val="002060"/>
            </a:solidFill>
            <a:round/>
            <a:headEnd/>
            <a:tailEnd type="triangle" w="med" len="med"/>
          </a:ln>
          <a:effectLst/>
        </p:spPr>
        <p:txBody>
          <a:bodyPr/>
          <a:lstStyle/>
          <a:p>
            <a:endParaRPr lang="en-US"/>
          </a:p>
        </p:txBody>
      </p:sp>
      <p:sp>
        <p:nvSpPr>
          <p:cNvPr id="86032" name="Line 16"/>
          <p:cNvSpPr>
            <a:spLocks noChangeShapeType="1"/>
          </p:cNvSpPr>
          <p:nvPr/>
        </p:nvSpPr>
        <p:spPr bwMode="auto">
          <a:xfrm flipH="1" flipV="1">
            <a:off x="2438400" y="1524000"/>
            <a:ext cx="0" cy="1219200"/>
          </a:xfrm>
          <a:prstGeom prst="line">
            <a:avLst/>
          </a:prstGeom>
          <a:noFill/>
          <a:ln w="19050">
            <a:solidFill>
              <a:schemeClr val="tx1"/>
            </a:solidFill>
            <a:round/>
            <a:headEnd/>
            <a:tailEnd type="triangle" w="med" len="med"/>
          </a:ln>
          <a:effectLst/>
        </p:spPr>
        <p:txBody>
          <a:bodyPr/>
          <a:lstStyle/>
          <a:p>
            <a:endParaRPr lang="en-US"/>
          </a:p>
        </p:txBody>
      </p:sp>
      <p:sp>
        <p:nvSpPr>
          <p:cNvPr id="86033" name="Rectangle 17"/>
          <p:cNvSpPr>
            <a:spLocks noChangeArrowheads="1"/>
          </p:cNvSpPr>
          <p:nvPr/>
        </p:nvSpPr>
        <p:spPr bwMode="auto">
          <a:xfrm>
            <a:off x="2438400" y="1905000"/>
            <a:ext cx="914400" cy="838200"/>
          </a:xfrm>
          <a:prstGeom prst="rect">
            <a:avLst/>
          </a:prstGeom>
          <a:noFill/>
          <a:ln w="25400">
            <a:solidFill>
              <a:srgbClr val="CC6600"/>
            </a:solidFill>
            <a:miter lim="800000"/>
            <a:headEnd/>
            <a:tailEnd/>
          </a:ln>
          <a:effectLst/>
        </p:spPr>
        <p:txBody>
          <a:bodyPr wrap="none" anchor="ctr"/>
          <a:lstStyle/>
          <a:p>
            <a:endParaRPr lang="en-US"/>
          </a:p>
        </p:txBody>
      </p:sp>
      <p:sp>
        <p:nvSpPr>
          <p:cNvPr id="86034" name="Rectangle 18"/>
          <p:cNvSpPr>
            <a:spLocks noChangeArrowheads="1"/>
          </p:cNvSpPr>
          <p:nvPr/>
        </p:nvSpPr>
        <p:spPr bwMode="auto">
          <a:xfrm>
            <a:off x="2133600" y="2362200"/>
            <a:ext cx="914400" cy="838200"/>
          </a:xfrm>
          <a:prstGeom prst="rect">
            <a:avLst/>
          </a:prstGeom>
          <a:noFill/>
          <a:ln w="25400">
            <a:solidFill>
              <a:srgbClr val="CC6600"/>
            </a:solidFill>
            <a:miter lim="800000"/>
            <a:headEnd/>
            <a:tailEnd/>
          </a:ln>
          <a:effectLst/>
        </p:spPr>
        <p:txBody>
          <a:bodyPr wrap="none" anchor="ctr"/>
          <a:lstStyle/>
          <a:p>
            <a:endParaRPr lang="en-US"/>
          </a:p>
        </p:txBody>
      </p:sp>
      <p:sp>
        <p:nvSpPr>
          <p:cNvPr id="86035" name="Line 19"/>
          <p:cNvSpPr>
            <a:spLocks noChangeShapeType="1"/>
          </p:cNvSpPr>
          <p:nvPr/>
        </p:nvSpPr>
        <p:spPr bwMode="auto">
          <a:xfrm flipH="1">
            <a:off x="2133600" y="1905000"/>
            <a:ext cx="304800" cy="457200"/>
          </a:xfrm>
          <a:prstGeom prst="line">
            <a:avLst/>
          </a:prstGeom>
          <a:noFill/>
          <a:ln w="25400">
            <a:solidFill>
              <a:srgbClr val="CC6600"/>
            </a:solidFill>
            <a:round/>
            <a:headEnd/>
            <a:tailEnd/>
          </a:ln>
          <a:effectLst/>
        </p:spPr>
        <p:txBody>
          <a:bodyPr/>
          <a:lstStyle/>
          <a:p>
            <a:endParaRPr lang="en-US"/>
          </a:p>
        </p:txBody>
      </p:sp>
      <p:sp>
        <p:nvSpPr>
          <p:cNvPr id="86036" name="Line 20"/>
          <p:cNvSpPr>
            <a:spLocks noChangeShapeType="1"/>
          </p:cNvSpPr>
          <p:nvPr/>
        </p:nvSpPr>
        <p:spPr bwMode="auto">
          <a:xfrm flipH="1">
            <a:off x="3048000" y="1905000"/>
            <a:ext cx="304800" cy="457200"/>
          </a:xfrm>
          <a:prstGeom prst="line">
            <a:avLst/>
          </a:prstGeom>
          <a:noFill/>
          <a:ln w="25400">
            <a:solidFill>
              <a:srgbClr val="CC6600"/>
            </a:solidFill>
            <a:round/>
            <a:headEnd/>
            <a:tailEnd/>
          </a:ln>
          <a:effectLst/>
        </p:spPr>
        <p:txBody>
          <a:bodyPr/>
          <a:lstStyle/>
          <a:p>
            <a:endParaRPr lang="en-US"/>
          </a:p>
        </p:txBody>
      </p:sp>
      <p:sp>
        <p:nvSpPr>
          <p:cNvPr id="86037" name="Line 21"/>
          <p:cNvSpPr>
            <a:spLocks noChangeShapeType="1"/>
          </p:cNvSpPr>
          <p:nvPr/>
        </p:nvSpPr>
        <p:spPr bwMode="auto">
          <a:xfrm flipH="1">
            <a:off x="3048000" y="2743200"/>
            <a:ext cx="304800" cy="457200"/>
          </a:xfrm>
          <a:prstGeom prst="line">
            <a:avLst/>
          </a:prstGeom>
          <a:noFill/>
          <a:ln w="25400">
            <a:solidFill>
              <a:srgbClr val="CC6600"/>
            </a:solidFill>
            <a:round/>
            <a:headEnd/>
            <a:tailEnd/>
          </a:ln>
          <a:effectLst/>
        </p:spPr>
        <p:txBody>
          <a:bodyPr/>
          <a:lstStyle/>
          <a:p>
            <a:endParaRPr lang="en-US"/>
          </a:p>
        </p:txBody>
      </p:sp>
      <p:sp>
        <p:nvSpPr>
          <p:cNvPr id="86038" name="Line 22"/>
          <p:cNvSpPr>
            <a:spLocks noChangeShapeType="1"/>
          </p:cNvSpPr>
          <p:nvPr/>
        </p:nvSpPr>
        <p:spPr bwMode="auto">
          <a:xfrm flipH="1">
            <a:off x="2133600" y="2743200"/>
            <a:ext cx="304800" cy="457200"/>
          </a:xfrm>
          <a:prstGeom prst="line">
            <a:avLst/>
          </a:prstGeom>
          <a:noFill/>
          <a:ln w="25400">
            <a:solidFill>
              <a:srgbClr val="CC6600"/>
            </a:solidFill>
            <a:round/>
            <a:headEnd/>
            <a:tailEnd/>
          </a:ln>
          <a:effectLst/>
        </p:spPr>
        <p:txBody>
          <a:bodyPr/>
          <a:lstStyle/>
          <a:p>
            <a:endParaRPr lang="en-US"/>
          </a:p>
        </p:txBody>
      </p:sp>
      <p:sp>
        <p:nvSpPr>
          <p:cNvPr id="86042" name="Line 26"/>
          <p:cNvSpPr>
            <a:spLocks noChangeShapeType="1"/>
          </p:cNvSpPr>
          <p:nvPr/>
        </p:nvSpPr>
        <p:spPr bwMode="auto">
          <a:xfrm>
            <a:off x="3200400" y="2057400"/>
            <a:ext cx="152400" cy="152400"/>
          </a:xfrm>
          <a:prstGeom prst="line">
            <a:avLst/>
          </a:prstGeom>
          <a:noFill/>
          <a:ln w="9525">
            <a:solidFill>
              <a:srgbClr val="FFFF00"/>
            </a:solidFill>
            <a:round/>
            <a:headEnd/>
            <a:tailEnd/>
          </a:ln>
          <a:effectLst/>
        </p:spPr>
        <p:txBody>
          <a:bodyPr/>
          <a:lstStyle/>
          <a:p>
            <a:endParaRPr lang="en-US"/>
          </a:p>
        </p:txBody>
      </p:sp>
      <p:sp>
        <p:nvSpPr>
          <p:cNvPr id="86043" name="Line 27"/>
          <p:cNvSpPr>
            <a:spLocks noChangeShapeType="1"/>
          </p:cNvSpPr>
          <p:nvPr/>
        </p:nvSpPr>
        <p:spPr bwMode="auto">
          <a:xfrm>
            <a:off x="3200400" y="2209800"/>
            <a:ext cx="152400" cy="152400"/>
          </a:xfrm>
          <a:prstGeom prst="line">
            <a:avLst/>
          </a:prstGeom>
          <a:noFill/>
          <a:ln w="9525">
            <a:solidFill>
              <a:srgbClr val="FFFF00"/>
            </a:solidFill>
            <a:round/>
            <a:headEnd/>
            <a:tailEnd/>
          </a:ln>
          <a:effectLst/>
        </p:spPr>
        <p:txBody>
          <a:bodyPr/>
          <a:lstStyle/>
          <a:p>
            <a:endParaRPr lang="en-US"/>
          </a:p>
        </p:txBody>
      </p:sp>
      <p:sp>
        <p:nvSpPr>
          <p:cNvPr id="86044" name="Line 28"/>
          <p:cNvSpPr>
            <a:spLocks noChangeShapeType="1"/>
          </p:cNvSpPr>
          <p:nvPr/>
        </p:nvSpPr>
        <p:spPr bwMode="auto">
          <a:xfrm>
            <a:off x="3124200" y="2286000"/>
            <a:ext cx="152400" cy="152400"/>
          </a:xfrm>
          <a:prstGeom prst="line">
            <a:avLst/>
          </a:prstGeom>
          <a:noFill/>
          <a:ln w="9525">
            <a:solidFill>
              <a:srgbClr val="FFFF00"/>
            </a:solidFill>
            <a:round/>
            <a:headEnd/>
            <a:tailEnd/>
          </a:ln>
          <a:effectLst/>
        </p:spPr>
        <p:txBody>
          <a:bodyPr/>
          <a:lstStyle/>
          <a:p>
            <a:endParaRPr lang="en-US"/>
          </a:p>
        </p:txBody>
      </p:sp>
      <p:sp>
        <p:nvSpPr>
          <p:cNvPr id="86045" name="Line 29"/>
          <p:cNvSpPr>
            <a:spLocks noChangeShapeType="1"/>
          </p:cNvSpPr>
          <p:nvPr/>
        </p:nvSpPr>
        <p:spPr bwMode="auto">
          <a:xfrm>
            <a:off x="3048000" y="2362200"/>
            <a:ext cx="304800" cy="304800"/>
          </a:xfrm>
          <a:prstGeom prst="line">
            <a:avLst/>
          </a:prstGeom>
          <a:noFill/>
          <a:ln w="9525">
            <a:solidFill>
              <a:srgbClr val="FFFF00"/>
            </a:solidFill>
            <a:round/>
            <a:headEnd/>
            <a:tailEnd/>
          </a:ln>
          <a:effectLst/>
        </p:spPr>
        <p:txBody>
          <a:bodyPr/>
          <a:lstStyle/>
          <a:p>
            <a:endParaRPr lang="en-US"/>
          </a:p>
        </p:txBody>
      </p:sp>
      <p:sp>
        <p:nvSpPr>
          <p:cNvPr id="86046" name="Line 30"/>
          <p:cNvSpPr>
            <a:spLocks noChangeShapeType="1"/>
          </p:cNvSpPr>
          <p:nvPr/>
        </p:nvSpPr>
        <p:spPr bwMode="auto">
          <a:xfrm>
            <a:off x="3048000" y="2514600"/>
            <a:ext cx="304800" cy="304800"/>
          </a:xfrm>
          <a:prstGeom prst="line">
            <a:avLst/>
          </a:prstGeom>
          <a:noFill/>
          <a:ln w="9525">
            <a:solidFill>
              <a:srgbClr val="FFFF00"/>
            </a:solidFill>
            <a:round/>
            <a:headEnd/>
            <a:tailEnd/>
          </a:ln>
          <a:effectLst/>
        </p:spPr>
        <p:txBody>
          <a:bodyPr/>
          <a:lstStyle/>
          <a:p>
            <a:endParaRPr lang="en-US"/>
          </a:p>
        </p:txBody>
      </p:sp>
      <p:sp>
        <p:nvSpPr>
          <p:cNvPr id="86047" name="Line 31"/>
          <p:cNvSpPr>
            <a:spLocks noChangeShapeType="1"/>
          </p:cNvSpPr>
          <p:nvPr/>
        </p:nvSpPr>
        <p:spPr bwMode="auto">
          <a:xfrm>
            <a:off x="3048000" y="2743200"/>
            <a:ext cx="152400" cy="152400"/>
          </a:xfrm>
          <a:prstGeom prst="line">
            <a:avLst/>
          </a:prstGeom>
          <a:noFill/>
          <a:ln w="9525">
            <a:solidFill>
              <a:srgbClr val="FFFF00"/>
            </a:solidFill>
            <a:round/>
            <a:headEnd/>
            <a:tailEnd/>
          </a:ln>
          <a:effectLst/>
        </p:spPr>
        <p:txBody>
          <a:bodyPr/>
          <a:lstStyle/>
          <a:p>
            <a:endParaRPr lang="en-US"/>
          </a:p>
        </p:txBody>
      </p:sp>
      <p:sp>
        <p:nvSpPr>
          <p:cNvPr id="86048" name="Text Box 32"/>
          <p:cNvSpPr txBox="1">
            <a:spLocks noChangeArrowheads="1"/>
          </p:cNvSpPr>
          <p:nvPr/>
        </p:nvSpPr>
        <p:spPr bwMode="auto">
          <a:xfrm>
            <a:off x="1447800" y="3276600"/>
            <a:ext cx="284052" cy="369332"/>
          </a:xfrm>
          <a:prstGeom prst="rect">
            <a:avLst/>
          </a:prstGeom>
          <a:noFill/>
          <a:ln w="9525">
            <a:noFill/>
            <a:miter lim="800000"/>
            <a:headEnd/>
            <a:tailEnd/>
          </a:ln>
          <a:effectLst/>
        </p:spPr>
        <p:txBody>
          <a:bodyPr wrap="none">
            <a:spAutoFit/>
          </a:bodyPr>
          <a:lstStyle/>
          <a:p>
            <a:r>
              <a:rPr lang="en-US"/>
              <a:t>x</a:t>
            </a:r>
          </a:p>
        </p:txBody>
      </p:sp>
      <p:sp>
        <p:nvSpPr>
          <p:cNvPr id="86049" name="Text Box 33"/>
          <p:cNvSpPr txBox="1">
            <a:spLocks noChangeArrowheads="1"/>
          </p:cNvSpPr>
          <p:nvPr/>
        </p:nvSpPr>
        <p:spPr bwMode="auto">
          <a:xfrm>
            <a:off x="5867400" y="2286000"/>
            <a:ext cx="288862" cy="369332"/>
          </a:xfrm>
          <a:prstGeom prst="rect">
            <a:avLst/>
          </a:prstGeom>
          <a:noFill/>
          <a:ln w="9525">
            <a:noFill/>
            <a:miter lim="800000"/>
            <a:headEnd/>
            <a:tailEnd/>
          </a:ln>
          <a:effectLst/>
        </p:spPr>
        <p:txBody>
          <a:bodyPr wrap="none">
            <a:spAutoFit/>
          </a:bodyPr>
          <a:lstStyle/>
          <a:p>
            <a:r>
              <a:rPr lang="en-US"/>
              <a:t>y</a:t>
            </a:r>
          </a:p>
        </p:txBody>
      </p:sp>
      <p:sp>
        <p:nvSpPr>
          <p:cNvPr id="86050" name="Text Box 34"/>
          <p:cNvSpPr txBox="1">
            <a:spLocks noChangeArrowheads="1"/>
          </p:cNvSpPr>
          <p:nvPr/>
        </p:nvSpPr>
        <p:spPr bwMode="auto">
          <a:xfrm>
            <a:off x="1981200" y="1524000"/>
            <a:ext cx="276038" cy="369332"/>
          </a:xfrm>
          <a:prstGeom prst="rect">
            <a:avLst/>
          </a:prstGeom>
          <a:noFill/>
          <a:ln w="9525">
            <a:noFill/>
            <a:miter lim="800000"/>
            <a:headEnd/>
            <a:tailEnd/>
          </a:ln>
          <a:effectLst/>
        </p:spPr>
        <p:txBody>
          <a:bodyPr wrap="none">
            <a:spAutoFit/>
          </a:bodyPr>
          <a:lstStyle/>
          <a:p>
            <a:r>
              <a:rPr lang="en-US"/>
              <a:t>z</a:t>
            </a:r>
          </a:p>
        </p:txBody>
      </p:sp>
      <p:sp>
        <p:nvSpPr>
          <p:cNvPr id="86051" name="Rectangle 35"/>
          <p:cNvSpPr>
            <a:spLocks noChangeArrowheads="1"/>
          </p:cNvSpPr>
          <p:nvPr/>
        </p:nvSpPr>
        <p:spPr bwMode="auto">
          <a:xfrm>
            <a:off x="3352800" y="1905000"/>
            <a:ext cx="914400" cy="838200"/>
          </a:xfrm>
          <a:prstGeom prst="rect">
            <a:avLst/>
          </a:prstGeom>
          <a:noFill/>
          <a:ln w="25400">
            <a:solidFill>
              <a:srgbClr val="CC6600"/>
            </a:solidFill>
            <a:miter lim="800000"/>
            <a:headEnd/>
            <a:tailEnd/>
          </a:ln>
          <a:effectLst/>
        </p:spPr>
        <p:txBody>
          <a:bodyPr wrap="none" anchor="ctr"/>
          <a:lstStyle/>
          <a:p>
            <a:endParaRPr lang="en-US"/>
          </a:p>
        </p:txBody>
      </p:sp>
      <p:sp>
        <p:nvSpPr>
          <p:cNvPr id="86052" name="Rectangle 36"/>
          <p:cNvSpPr>
            <a:spLocks noChangeArrowheads="1"/>
          </p:cNvSpPr>
          <p:nvPr/>
        </p:nvSpPr>
        <p:spPr bwMode="auto">
          <a:xfrm>
            <a:off x="3048000" y="2362200"/>
            <a:ext cx="914400" cy="838200"/>
          </a:xfrm>
          <a:prstGeom prst="rect">
            <a:avLst/>
          </a:prstGeom>
          <a:noFill/>
          <a:ln w="25400">
            <a:solidFill>
              <a:srgbClr val="CC6600"/>
            </a:solidFill>
            <a:miter lim="800000"/>
            <a:headEnd/>
            <a:tailEnd/>
          </a:ln>
          <a:effectLst/>
        </p:spPr>
        <p:txBody>
          <a:bodyPr wrap="none" anchor="ctr"/>
          <a:lstStyle/>
          <a:p>
            <a:endParaRPr lang="en-US"/>
          </a:p>
        </p:txBody>
      </p:sp>
      <p:sp>
        <p:nvSpPr>
          <p:cNvPr id="86053" name="Line 37"/>
          <p:cNvSpPr>
            <a:spLocks noChangeShapeType="1"/>
          </p:cNvSpPr>
          <p:nvPr/>
        </p:nvSpPr>
        <p:spPr bwMode="auto">
          <a:xfrm flipH="1">
            <a:off x="3048000" y="1905000"/>
            <a:ext cx="304800" cy="457200"/>
          </a:xfrm>
          <a:prstGeom prst="line">
            <a:avLst/>
          </a:prstGeom>
          <a:noFill/>
          <a:ln w="25400">
            <a:solidFill>
              <a:srgbClr val="CC6600"/>
            </a:solidFill>
            <a:round/>
            <a:headEnd/>
            <a:tailEnd/>
          </a:ln>
          <a:effectLst/>
        </p:spPr>
        <p:txBody>
          <a:bodyPr/>
          <a:lstStyle/>
          <a:p>
            <a:endParaRPr lang="en-US"/>
          </a:p>
        </p:txBody>
      </p:sp>
      <p:sp>
        <p:nvSpPr>
          <p:cNvPr id="86054" name="Line 38"/>
          <p:cNvSpPr>
            <a:spLocks noChangeShapeType="1"/>
          </p:cNvSpPr>
          <p:nvPr/>
        </p:nvSpPr>
        <p:spPr bwMode="auto">
          <a:xfrm>
            <a:off x="4114800" y="2057400"/>
            <a:ext cx="152400" cy="152400"/>
          </a:xfrm>
          <a:prstGeom prst="line">
            <a:avLst/>
          </a:prstGeom>
          <a:noFill/>
          <a:ln w="9525">
            <a:solidFill>
              <a:srgbClr val="FFFF00"/>
            </a:solidFill>
            <a:round/>
            <a:headEnd/>
            <a:tailEnd/>
          </a:ln>
          <a:effectLst/>
        </p:spPr>
        <p:txBody>
          <a:bodyPr/>
          <a:lstStyle/>
          <a:p>
            <a:endParaRPr lang="en-US"/>
          </a:p>
        </p:txBody>
      </p:sp>
      <p:sp>
        <p:nvSpPr>
          <p:cNvPr id="86055" name="Line 39"/>
          <p:cNvSpPr>
            <a:spLocks noChangeShapeType="1"/>
          </p:cNvSpPr>
          <p:nvPr/>
        </p:nvSpPr>
        <p:spPr bwMode="auto">
          <a:xfrm>
            <a:off x="4114800" y="2209800"/>
            <a:ext cx="152400" cy="152400"/>
          </a:xfrm>
          <a:prstGeom prst="line">
            <a:avLst/>
          </a:prstGeom>
          <a:noFill/>
          <a:ln w="9525">
            <a:solidFill>
              <a:srgbClr val="FFFF00"/>
            </a:solidFill>
            <a:round/>
            <a:headEnd/>
            <a:tailEnd/>
          </a:ln>
          <a:effectLst/>
        </p:spPr>
        <p:txBody>
          <a:bodyPr/>
          <a:lstStyle/>
          <a:p>
            <a:endParaRPr lang="en-US"/>
          </a:p>
        </p:txBody>
      </p:sp>
      <p:sp>
        <p:nvSpPr>
          <p:cNvPr id="86056" name="Line 40"/>
          <p:cNvSpPr>
            <a:spLocks noChangeShapeType="1"/>
          </p:cNvSpPr>
          <p:nvPr/>
        </p:nvSpPr>
        <p:spPr bwMode="auto">
          <a:xfrm>
            <a:off x="4038600" y="2286000"/>
            <a:ext cx="152400" cy="152400"/>
          </a:xfrm>
          <a:prstGeom prst="line">
            <a:avLst/>
          </a:prstGeom>
          <a:noFill/>
          <a:ln w="9525">
            <a:solidFill>
              <a:srgbClr val="FFFF00"/>
            </a:solidFill>
            <a:round/>
            <a:headEnd/>
            <a:tailEnd/>
          </a:ln>
          <a:effectLst/>
        </p:spPr>
        <p:txBody>
          <a:bodyPr/>
          <a:lstStyle/>
          <a:p>
            <a:endParaRPr lang="en-US"/>
          </a:p>
        </p:txBody>
      </p:sp>
      <p:sp>
        <p:nvSpPr>
          <p:cNvPr id="86057" name="Line 41"/>
          <p:cNvSpPr>
            <a:spLocks noChangeShapeType="1"/>
          </p:cNvSpPr>
          <p:nvPr/>
        </p:nvSpPr>
        <p:spPr bwMode="auto">
          <a:xfrm>
            <a:off x="3962400" y="2362200"/>
            <a:ext cx="304800" cy="304800"/>
          </a:xfrm>
          <a:prstGeom prst="line">
            <a:avLst/>
          </a:prstGeom>
          <a:noFill/>
          <a:ln w="9525">
            <a:solidFill>
              <a:srgbClr val="FFFF00"/>
            </a:solidFill>
            <a:round/>
            <a:headEnd/>
            <a:tailEnd/>
          </a:ln>
          <a:effectLst/>
        </p:spPr>
        <p:txBody>
          <a:bodyPr/>
          <a:lstStyle/>
          <a:p>
            <a:endParaRPr lang="en-US"/>
          </a:p>
        </p:txBody>
      </p:sp>
      <p:sp>
        <p:nvSpPr>
          <p:cNvPr id="86058" name="Line 42"/>
          <p:cNvSpPr>
            <a:spLocks noChangeShapeType="1"/>
          </p:cNvSpPr>
          <p:nvPr/>
        </p:nvSpPr>
        <p:spPr bwMode="auto">
          <a:xfrm>
            <a:off x="3962400" y="2514600"/>
            <a:ext cx="304800" cy="304800"/>
          </a:xfrm>
          <a:prstGeom prst="line">
            <a:avLst/>
          </a:prstGeom>
          <a:noFill/>
          <a:ln w="9525">
            <a:solidFill>
              <a:srgbClr val="FFFF00"/>
            </a:solidFill>
            <a:round/>
            <a:headEnd/>
            <a:tailEnd/>
          </a:ln>
          <a:effectLst/>
        </p:spPr>
        <p:txBody>
          <a:bodyPr/>
          <a:lstStyle/>
          <a:p>
            <a:endParaRPr lang="en-US"/>
          </a:p>
        </p:txBody>
      </p:sp>
      <p:sp>
        <p:nvSpPr>
          <p:cNvPr id="86059" name="Line 43"/>
          <p:cNvSpPr>
            <a:spLocks noChangeShapeType="1"/>
          </p:cNvSpPr>
          <p:nvPr/>
        </p:nvSpPr>
        <p:spPr bwMode="auto">
          <a:xfrm>
            <a:off x="3962400" y="2743200"/>
            <a:ext cx="152400" cy="152400"/>
          </a:xfrm>
          <a:prstGeom prst="line">
            <a:avLst/>
          </a:prstGeom>
          <a:noFill/>
          <a:ln w="9525">
            <a:solidFill>
              <a:srgbClr val="FFFF00"/>
            </a:solidFill>
            <a:round/>
            <a:headEnd/>
            <a:tailEnd/>
          </a:ln>
          <a:effectLst/>
        </p:spPr>
        <p:txBody>
          <a:bodyPr/>
          <a:lstStyle/>
          <a:p>
            <a:endParaRPr lang="en-US"/>
          </a:p>
        </p:txBody>
      </p:sp>
      <p:sp>
        <p:nvSpPr>
          <p:cNvPr id="86060" name="Line 44"/>
          <p:cNvSpPr>
            <a:spLocks noChangeShapeType="1"/>
          </p:cNvSpPr>
          <p:nvPr/>
        </p:nvSpPr>
        <p:spPr bwMode="auto">
          <a:xfrm flipH="1">
            <a:off x="3962400" y="1905000"/>
            <a:ext cx="304800" cy="457200"/>
          </a:xfrm>
          <a:prstGeom prst="line">
            <a:avLst/>
          </a:prstGeom>
          <a:noFill/>
          <a:ln w="25400">
            <a:solidFill>
              <a:srgbClr val="CC6600"/>
            </a:solidFill>
            <a:round/>
            <a:headEnd/>
            <a:tailEnd/>
          </a:ln>
          <a:effectLst/>
        </p:spPr>
        <p:txBody>
          <a:bodyPr/>
          <a:lstStyle/>
          <a:p>
            <a:endParaRPr lang="en-US"/>
          </a:p>
        </p:txBody>
      </p:sp>
      <p:sp>
        <p:nvSpPr>
          <p:cNvPr id="86061" name="Line 45"/>
          <p:cNvSpPr>
            <a:spLocks noChangeShapeType="1"/>
          </p:cNvSpPr>
          <p:nvPr/>
        </p:nvSpPr>
        <p:spPr bwMode="auto">
          <a:xfrm flipH="1">
            <a:off x="3962400" y="2743200"/>
            <a:ext cx="304800" cy="457200"/>
          </a:xfrm>
          <a:prstGeom prst="line">
            <a:avLst/>
          </a:prstGeom>
          <a:noFill/>
          <a:ln w="25400">
            <a:solidFill>
              <a:srgbClr val="CC6600"/>
            </a:solidFill>
            <a:round/>
            <a:headEnd/>
            <a:tailEnd/>
          </a:ln>
          <a:effectLst/>
        </p:spPr>
        <p:txBody>
          <a:bodyPr/>
          <a:lstStyle/>
          <a:p>
            <a:endParaRPr lang="en-US"/>
          </a:p>
        </p:txBody>
      </p:sp>
      <p:sp>
        <p:nvSpPr>
          <p:cNvPr id="86062" name="Line 46"/>
          <p:cNvSpPr>
            <a:spLocks noChangeShapeType="1"/>
          </p:cNvSpPr>
          <p:nvPr/>
        </p:nvSpPr>
        <p:spPr bwMode="auto">
          <a:xfrm>
            <a:off x="3048000" y="3352800"/>
            <a:ext cx="914400" cy="0"/>
          </a:xfrm>
          <a:prstGeom prst="line">
            <a:avLst/>
          </a:prstGeom>
          <a:noFill/>
          <a:ln w="9525">
            <a:solidFill>
              <a:srgbClr val="002060"/>
            </a:solidFill>
            <a:round/>
            <a:headEnd type="triangle" w="med" len="med"/>
            <a:tailEnd type="triangle" w="med" len="med"/>
          </a:ln>
          <a:effectLst/>
        </p:spPr>
        <p:txBody>
          <a:bodyPr/>
          <a:lstStyle/>
          <a:p>
            <a:endParaRPr lang="en-US"/>
          </a:p>
        </p:txBody>
      </p:sp>
      <p:graphicFrame>
        <p:nvGraphicFramePr>
          <p:cNvPr id="86063" name="Object 47"/>
          <p:cNvGraphicFramePr>
            <a:graphicFrameLocks noChangeAspect="1"/>
          </p:cNvGraphicFramePr>
          <p:nvPr/>
        </p:nvGraphicFramePr>
        <p:xfrm>
          <a:off x="3276600" y="3429000"/>
          <a:ext cx="427038" cy="382588"/>
        </p:xfrm>
        <a:graphic>
          <a:graphicData uri="http://schemas.openxmlformats.org/presentationml/2006/ole">
            <mc:AlternateContent xmlns:mc="http://schemas.openxmlformats.org/markup-compatibility/2006">
              <mc:Choice xmlns:v="urn:schemas-microsoft-com:vml" Requires="v">
                <p:oleObj name="Equation" r:id="rId5" imgW="253800" imgH="228600" progId="Equation.3">
                  <p:embed/>
                </p:oleObj>
              </mc:Choice>
              <mc:Fallback>
                <p:oleObj name="Equation" r:id="rId5" imgW="253800" imgH="228600" progId="Equation.3">
                  <p:embed/>
                  <p:pic>
                    <p:nvPicPr>
                      <p:cNvPr id="86063" name="Object 4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3429000"/>
                        <a:ext cx="427038" cy="382588"/>
                      </a:xfrm>
                      <a:prstGeom prst="rect">
                        <a:avLst/>
                      </a:prstGeom>
                      <a:solidFill>
                        <a:schemeClr val="bg1"/>
                      </a:solidFill>
                    </p:spPr>
                  </p:pic>
                </p:oleObj>
              </mc:Fallback>
            </mc:AlternateContent>
          </a:graphicData>
        </a:graphic>
      </p:graphicFrame>
      <p:sp>
        <p:nvSpPr>
          <p:cNvPr id="86064" name="Line 48"/>
          <p:cNvSpPr>
            <a:spLocks noChangeShapeType="1"/>
          </p:cNvSpPr>
          <p:nvPr/>
        </p:nvSpPr>
        <p:spPr bwMode="auto">
          <a:xfrm>
            <a:off x="3124200" y="2590800"/>
            <a:ext cx="533400" cy="0"/>
          </a:xfrm>
          <a:prstGeom prst="line">
            <a:avLst/>
          </a:prstGeom>
          <a:noFill/>
          <a:ln w="9525">
            <a:solidFill>
              <a:srgbClr val="002060"/>
            </a:solidFill>
            <a:round/>
            <a:headEnd/>
            <a:tailEnd type="triangle" w="med" len="med"/>
          </a:ln>
          <a:effectLst/>
        </p:spPr>
        <p:txBody>
          <a:bodyPr/>
          <a:lstStyle/>
          <a:p>
            <a:endParaRPr lang="en-US"/>
          </a:p>
        </p:txBody>
      </p:sp>
      <p:graphicFrame>
        <p:nvGraphicFramePr>
          <p:cNvPr id="86065" name="Object 49"/>
          <p:cNvGraphicFramePr>
            <a:graphicFrameLocks noChangeAspect="1"/>
          </p:cNvGraphicFramePr>
          <p:nvPr/>
        </p:nvGraphicFramePr>
        <p:xfrm>
          <a:off x="3352800" y="2760133"/>
          <a:ext cx="404813" cy="382588"/>
        </p:xfrm>
        <a:graphic>
          <a:graphicData uri="http://schemas.openxmlformats.org/presentationml/2006/ole">
            <mc:AlternateContent xmlns:mc="http://schemas.openxmlformats.org/markup-compatibility/2006">
              <mc:Choice xmlns:v="urn:schemas-microsoft-com:vml" Requires="v">
                <p:oleObj name="Equation" r:id="rId7" imgW="241200" imgH="228600" progId="Equation.3">
                  <p:embed/>
                </p:oleObj>
              </mc:Choice>
              <mc:Fallback>
                <p:oleObj name="Equation" r:id="rId7" imgW="241200" imgH="228600" progId="Equation.3">
                  <p:embed/>
                  <p:pic>
                    <p:nvPicPr>
                      <p:cNvPr id="86065" name="Object 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760133"/>
                        <a:ext cx="404813" cy="382588"/>
                      </a:xfrm>
                      <a:prstGeom prst="rect">
                        <a:avLst/>
                      </a:prstGeom>
                      <a:solidFill>
                        <a:schemeClr val="bg1"/>
                      </a:solidFill>
                    </p:spPr>
                  </p:pic>
                </p:oleObj>
              </mc:Fallback>
            </mc:AlternateContent>
          </a:graphicData>
        </a:graphic>
      </p:graphicFrame>
      <p:graphicFrame>
        <p:nvGraphicFramePr>
          <p:cNvPr id="86066" name="Object 50"/>
          <p:cNvGraphicFramePr>
            <a:graphicFrameLocks noChangeAspect="1"/>
          </p:cNvGraphicFramePr>
          <p:nvPr/>
        </p:nvGraphicFramePr>
        <p:xfrm>
          <a:off x="846138" y="4741863"/>
          <a:ext cx="2544762" cy="1327150"/>
        </p:xfrm>
        <a:graphic>
          <a:graphicData uri="http://schemas.openxmlformats.org/presentationml/2006/ole">
            <mc:AlternateContent xmlns:mc="http://schemas.openxmlformats.org/markup-compatibility/2006">
              <mc:Choice xmlns:v="urn:schemas-microsoft-com:vml" Requires="v">
                <p:oleObj name="Equation" r:id="rId8" imgW="825480" imgH="431640" progId="Equation.3">
                  <p:embed/>
                </p:oleObj>
              </mc:Choice>
              <mc:Fallback>
                <p:oleObj name="Equation" r:id="rId8" imgW="825480" imgH="431640" progId="Equation.3">
                  <p:embed/>
                  <p:pic>
                    <p:nvPicPr>
                      <p:cNvPr id="86066" name="Object 50"/>
                      <p:cNvPicPr>
                        <a:picLocks noChangeAspect="1" noChangeArrowheads="1"/>
                      </p:cNvPicPr>
                      <p:nvPr/>
                    </p:nvPicPr>
                    <p:blipFill>
                      <a:blip r:embed="rId9"/>
                      <a:srcRect/>
                      <a:stretch>
                        <a:fillRect/>
                      </a:stretch>
                    </p:blipFill>
                    <p:spPr bwMode="auto">
                      <a:xfrm>
                        <a:off x="846138" y="4741863"/>
                        <a:ext cx="2544762" cy="1327150"/>
                      </a:xfrm>
                      <a:prstGeom prst="rect">
                        <a:avLst/>
                      </a:prstGeom>
                      <a:solidFill>
                        <a:schemeClr val="bg1"/>
                      </a:solidFill>
                    </p:spPr>
                  </p:pic>
                </p:oleObj>
              </mc:Fallback>
            </mc:AlternateContent>
          </a:graphicData>
        </a:graphic>
      </p:graphicFrame>
      <p:sp>
        <p:nvSpPr>
          <p:cNvPr id="86067" name="Text Box 51"/>
          <p:cNvSpPr txBox="1">
            <a:spLocks noChangeArrowheads="1"/>
          </p:cNvSpPr>
          <p:nvPr/>
        </p:nvSpPr>
        <p:spPr bwMode="auto">
          <a:xfrm>
            <a:off x="4682564" y="4742160"/>
            <a:ext cx="4038600" cy="1384995"/>
          </a:xfrm>
          <a:prstGeom prst="rect">
            <a:avLst/>
          </a:prstGeom>
          <a:noFill/>
          <a:ln w="9525">
            <a:noFill/>
            <a:miter lim="800000"/>
            <a:headEnd/>
            <a:tailEnd/>
          </a:ln>
          <a:effectLst/>
        </p:spPr>
        <p:txBody>
          <a:bodyPr wrap="square">
            <a:spAutoFit/>
          </a:bodyPr>
          <a:lstStyle/>
          <a:p>
            <a:pPr algn="ctr">
              <a:spcBef>
                <a:spcPct val="50000"/>
              </a:spcBef>
            </a:pPr>
            <a:r>
              <a:rPr lang="en-US" sz="2800" dirty="0"/>
              <a:t>This vector has magnitude 2</a:t>
            </a:r>
            <a:r>
              <a:rPr lang="en-US" sz="2800" dirty="0">
                <a:sym typeface="Symbol" pitchFamily="18" charset="2"/>
              </a:rPr>
              <a:t></a:t>
            </a:r>
            <a:r>
              <a:rPr lang="en-US" sz="2800" dirty="0"/>
              <a:t>/</a:t>
            </a:r>
            <a:r>
              <a:rPr lang="en-US" sz="2800" dirty="0" err="1"/>
              <a:t>d</a:t>
            </a:r>
            <a:r>
              <a:rPr lang="en-US" sz="2800" baseline="-25000" dirty="0" err="1"/>
              <a:t>hkl</a:t>
            </a:r>
            <a:r>
              <a:rPr lang="en-US" sz="2800" dirty="0"/>
              <a:t>, which is a reciprocal distance</a:t>
            </a:r>
            <a:endParaRPr lang="en-US" sz="2800" i="1" baseline="-25000" dirty="0"/>
          </a:p>
        </p:txBody>
      </p:sp>
      <p:sp>
        <p:nvSpPr>
          <p:cNvPr id="2" name="Rectangle 1"/>
          <p:cNvSpPr/>
          <p:nvPr/>
        </p:nvSpPr>
        <p:spPr>
          <a:xfrm>
            <a:off x="3711248" y="2430138"/>
            <a:ext cx="657552" cy="369332"/>
          </a:xfrm>
          <a:prstGeom prst="rect">
            <a:avLst/>
          </a:prstGeom>
        </p:spPr>
        <p:txBody>
          <a:bodyPr wrap="none">
            <a:spAutoFit/>
          </a:bodyPr>
          <a:lstStyle/>
          <a:p>
            <a:r>
              <a:rPr lang="en-US" dirty="0"/>
              <a:t>[</a:t>
            </a:r>
            <a:r>
              <a:rPr lang="en-US" dirty="0" err="1"/>
              <a:t>hkl</a:t>
            </a:r>
            <a:r>
              <a:rPr lang="en-US" dirty="0"/>
              <a:t>] </a:t>
            </a:r>
          </a:p>
        </p:txBody>
      </p:sp>
      <p:sp>
        <p:nvSpPr>
          <p:cNvPr id="3" name="Rectangle 2"/>
          <p:cNvSpPr/>
          <p:nvPr/>
        </p:nvSpPr>
        <p:spPr>
          <a:xfrm>
            <a:off x="119063" y="6081340"/>
            <a:ext cx="8922871" cy="830997"/>
          </a:xfrm>
          <a:prstGeom prst="rect">
            <a:avLst/>
          </a:prstGeom>
        </p:spPr>
        <p:txBody>
          <a:bodyPr wrap="square">
            <a:spAutoFit/>
          </a:bodyPr>
          <a:lstStyle/>
          <a:p>
            <a:pPr algn="ctr"/>
            <a:r>
              <a:rPr lang="en-US" sz="2400" dirty="0">
                <a:solidFill>
                  <a:srgbClr val="7030A0"/>
                </a:solidFill>
              </a:rPr>
              <a:t>A point in the reciprocal lattice corresponds to a set of planes (</a:t>
            </a:r>
            <a:r>
              <a:rPr lang="en-US" sz="2400" dirty="0" err="1">
                <a:solidFill>
                  <a:srgbClr val="7030A0"/>
                </a:solidFill>
              </a:rPr>
              <a:t>hkl</a:t>
            </a:r>
            <a:r>
              <a:rPr lang="en-US" sz="2400" dirty="0">
                <a:solidFill>
                  <a:srgbClr val="7030A0"/>
                </a:solidFill>
              </a:rPr>
              <a:t>) in the real-space lattice.</a:t>
            </a:r>
          </a:p>
        </p:txBody>
      </p:sp>
    </p:spTree>
    <p:extLst>
      <p:ext uri="{BB962C8B-B14F-4D97-AF65-F5344CB8AC3E}">
        <p14:creationId xmlns:p14="http://schemas.microsoft.com/office/powerpoint/2010/main" val="351357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60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606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606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p:bldP spid="86067"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552" y="37991"/>
            <a:ext cx="8472448" cy="812306"/>
          </a:xfrm>
        </p:spPr>
        <p:txBody>
          <a:bodyPr>
            <a:normAutofit fontScale="90000"/>
          </a:bodyPr>
          <a:lstStyle/>
          <a:p>
            <a:r>
              <a:rPr lang="en-US" dirty="0"/>
              <a:t>Definition of the Real/Reciprocal Lattice</a:t>
            </a:r>
          </a:p>
        </p:txBody>
      </p:sp>
      <p:sp>
        <p:nvSpPr>
          <p:cNvPr id="3" name="TextBox 2"/>
          <p:cNvSpPr txBox="1"/>
          <p:nvPr/>
        </p:nvSpPr>
        <p:spPr>
          <a:xfrm>
            <a:off x="16933" y="1447800"/>
            <a:ext cx="5913542" cy="369332"/>
          </a:xfrm>
          <a:prstGeom prst="rect">
            <a:avLst/>
          </a:prstGeom>
          <a:noFill/>
        </p:spPr>
        <p:txBody>
          <a:bodyPr wrap="none" rtlCol="0">
            <a:spAutoFit/>
          </a:bodyPr>
          <a:lstStyle/>
          <a:p>
            <a:r>
              <a:rPr lang="en-US" dirty="0"/>
              <a:t>Suppose </a:t>
            </a:r>
            <a:r>
              <a:rPr lang="en-US" b="1" i="1" dirty="0"/>
              <a:t>K </a:t>
            </a:r>
            <a:r>
              <a:rPr lang="en-US" dirty="0"/>
              <a:t>can be decomposed into reciprocal lattice vectors:</a:t>
            </a:r>
          </a:p>
        </p:txBody>
      </p:sp>
      <p:graphicFrame>
        <p:nvGraphicFramePr>
          <p:cNvPr id="21506" name="Object 2"/>
          <p:cNvGraphicFramePr>
            <a:graphicFrameLocks noChangeAspect="1"/>
          </p:cNvGraphicFramePr>
          <p:nvPr/>
        </p:nvGraphicFramePr>
        <p:xfrm>
          <a:off x="5918200" y="1344613"/>
          <a:ext cx="2616200" cy="582143"/>
        </p:xfrm>
        <a:graphic>
          <a:graphicData uri="http://schemas.openxmlformats.org/presentationml/2006/ole">
            <mc:AlternateContent xmlns:mc="http://schemas.openxmlformats.org/markup-compatibility/2006">
              <mc:Choice xmlns:v="urn:schemas-microsoft-com:vml" Requires="v">
                <p:oleObj name="Equation" r:id="rId3" imgW="1143000" imgH="253800" progId="Equation.3">
                  <p:embed/>
                </p:oleObj>
              </mc:Choice>
              <mc:Fallback>
                <p:oleObj name="Equation" r:id="rId3" imgW="1143000" imgH="253800" progId="Equation.3">
                  <p:embed/>
                  <p:pic>
                    <p:nvPicPr>
                      <p:cNvPr id="21506" name="Object 2"/>
                      <p:cNvPicPr>
                        <a:picLocks noChangeAspect="1" noChangeArrowheads="1"/>
                      </p:cNvPicPr>
                      <p:nvPr/>
                    </p:nvPicPr>
                    <p:blipFill>
                      <a:blip r:embed="rId4"/>
                      <a:srcRect/>
                      <a:stretch>
                        <a:fillRect/>
                      </a:stretch>
                    </p:blipFill>
                    <p:spPr bwMode="auto">
                      <a:xfrm>
                        <a:off x="5918200" y="1344613"/>
                        <a:ext cx="2616200" cy="582143"/>
                      </a:xfrm>
                      <a:prstGeom prst="rect">
                        <a:avLst/>
                      </a:prstGeom>
                      <a:noFill/>
                    </p:spPr>
                  </p:pic>
                </p:oleObj>
              </mc:Fallback>
            </mc:AlternateContent>
          </a:graphicData>
        </a:graphic>
      </p:graphicFrame>
      <p:sp>
        <p:nvSpPr>
          <p:cNvPr id="5" name="TextBox 4"/>
          <p:cNvSpPr txBox="1"/>
          <p:nvPr/>
        </p:nvSpPr>
        <p:spPr>
          <a:xfrm>
            <a:off x="7383943" y="1039823"/>
            <a:ext cx="1626471" cy="369332"/>
          </a:xfrm>
          <a:prstGeom prst="rect">
            <a:avLst/>
          </a:prstGeom>
          <a:noFill/>
        </p:spPr>
        <p:txBody>
          <a:bodyPr wrap="none" rtlCol="0">
            <a:spAutoFit/>
          </a:bodyPr>
          <a:lstStyle/>
          <a:p>
            <a:r>
              <a:rPr lang="en-US" dirty="0"/>
              <a:t>(</a:t>
            </a:r>
            <a:r>
              <a:rPr lang="en-US" i="1" dirty="0"/>
              <a:t>h, k, l </a:t>
            </a:r>
            <a:r>
              <a:rPr lang="en-US" dirty="0"/>
              <a:t>integers)</a:t>
            </a:r>
            <a:endParaRPr lang="en-US" i="1" dirty="0"/>
          </a:p>
        </p:txBody>
      </p:sp>
      <p:graphicFrame>
        <p:nvGraphicFramePr>
          <p:cNvPr id="21508" name="Object 4"/>
          <p:cNvGraphicFramePr>
            <a:graphicFrameLocks noChangeAspect="1"/>
          </p:cNvGraphicFramePr>
          <p:nvPr/>
        </p:nvGraphicFramePr>
        <p:xfrm>
          <a:off x="2549895" y="2016696"/>
          <a:ext cx="2449032" cy="708623"/>
        </p:xfrm>
        <a:graphic>
          <a:graphicData uri="http://schemas.openxmlformats.org/presentationml/2006/ole">
            <mc:AlternateContent xmlns:mc="http://schemas.openxmlformats.org/markup-compatibility/2006">
              <mc:Choice xmlns:v="urn:schemas-microsoft-com:vml" Requires="v">
                <p:oleObj name="Equation" r:id="rId5" imgW="838080" imgH="241200" progId="Equation.3">
                  <p:embed/>
                </p:oleObj>
              </mc:Choice>
              <mc:Fallback>
                <p:oleObj name="Equation" r:id="rId5" imgW="838080" imgH="241200" progId="Equation.3">
                  <p:embed/>
                  <p:pic>
                    <p:nvPicPr>
                      <p:cNvPr id="21508"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9895" y="2016696"/>
                        <a:ext cx="2449032" cy="708623"/>
                      </a:xfrm>
                      <a:prstGeom prst="rect">
                        <a:avLst/>
                      </a:prstGeom>
                      <a:solidFill>
                        <a:schemeClr val="bg2"/>
                      </a:solidFill>
                    </p:spPr>
                  </p:pic>
                </p:oleObj>
              </mc:Fallback>
            </mc:AlternateContent>
          </a:graphicData>
        </a:graphic>
      </p:graphicFrame>
      <p:sp>
        <p:nvSpPr>
          <p:cNvPr id="10" name="TextBox 9"/>
          <p:cNvSpPr txBox="1"/>
          <p:nvPr/>
        </p:nvSpPr>
        <p:spPr>
          <a:xfrm>
            <a:off x="793640" y="3858225"/>
            <a:ext cx="7162800" cy="461665"/>
          </a:xfrm>
          <a:prstGeom prst="rect">
            <a:avLst/>
          </a:prstGeom>
          <a:noFill/>
        </p:spPr>
        <p:txBody>
          <a:bodyPr wrap="square" rtlCol="0">
            <a:spAutoFit/>
          </a:bodyPr>
          <a:lstStyle/>
          <a:p>
            <a:r>
              <a:rPr lang="en-US" sz="2400" dirty="0"/>
              <a:t>The basis vectors </a:t>
            </a:r>
            <a:r>
              <a:rPr lang="en-US" sz="2400" b="1" i="1" dirty="0">
                <a:latin typeface="Times New Roman" pitchFamily="18" charset="0"/>
                <a:cs typeface="Times New Roman" pitchFamily="18" charset="0"/>
              </a:rPr>
              <a:t>b</a:t>
            </a:r>
            <a:r>
              <a:rPr lang="en-US" sz="2400" b="1" i="1" baseline="-25000" dirty="0"/>
              <a:t>i </a:t>
            </a:r>
            <a:r>
              <a:rPr lang="en-US" sz="2400" dirty="0"/>
              <a:t>define a reciprocal lattice: </a:t>
            </a:r>
          </a:p>
        </p:txBody>
      </p:sp>
      <p:sp>
        <p:nvSpPr>
          <p:cNvPr id="15" name="TextBox 14"/>
          <p:cNvSpPr txBox="1"/>
          <p:nvPr/>
        </p:nvSpPr>
        <p:spPr>
          <a:xfrm>
            <a:off x="4881821" y="2115189"/>
            <a:ext cx="3962400" cy="646331"/>
          </a:xfrm>
          <a:prstGeom prst="rect">
            <a:avLst/>
          </a:prstGeom>
          <a:noFill/>
        </p:spPr>
        <p:txBody>
          <a:bodyPr wrap="square" rtlCol="0">
            <a:spAutoFit/>
          </a:bodyPr>
          <a:lstStyle/>
          <a:p>
            <a:pPr algn="ctr"/>
            <a:r>
              <a:rPr lang="en-US" dirty="0"/>
              <a:t>Note:  a has dimensions of length, b has dimensions of length</a:t>
            </a:r>
            <a:r>
              <a:rPr lang="en-US" baseline="30000" dirty="0"/>
              <a:t>-1</a:t>
            </a:r>
            <a:endParaRPr lang="en-US" dirty="0"/>
          </a:p>
        </p:txBody>
      </p:sp>
      <p:graphicFrame>
        <p:nvGraphicFramePr>
          <p:cNvPr id="21517" name="Object 13"/>
          <p:cNvGraphicFramePr>
            <a:graphicFrameLocks noChangeAspect="1"/>
          </p:cNvGraphicFramePr>
          <p:nvPr/>
        </p:nvGraphicFramePr>
        <p:xfrm>
          <a:off x="2449513" y="4724400"/>
          <a:ext cx="2146300" cy="762000"/>
        </p:xfrm>
        <a:graphic>
          <a:graphicData uri="http://schemas.openxmlformats.org/presentationml/2006/ole">
            <mc:AlternateContent xmlns:mc="http://schemas.openxmlformats.org/markup-compatibility/2006">
              <mc:Choice xmlns:v="urn:schemas-microsoft-com:vml" Requires="v">
                <p:oleObj name="Equation" r:id="rId7" imgW="1218960" imgH="431640" progId="Equation.3">
                  <p:embed/>
                </p:oleObj>
              </mc:Choice>
              <mc:Fallback>
                <p:oleObj name="Equation" r:id="rId7" imgW="1218960" imgH="431640" progId="Equation.3">
                  <p:embed/>
                  <p:pic>
                    <p:nvPicPr>
                      <p:cNvPr id="21517" name="Object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49513" y="4724400"/>
                        <a:ext cx="2146300" cy="762000"/>
                      </a:xfrm>
                      <a:prstGeom prst="rect">
                        <a:avLst/>
                      </a:prstGeom>
                      <a:noFill/>
                      <a:extLst>
                        <a:ext uri="{909E8E84-426E-40DD-AFC4-6F175D3DCCD1}">
                          <a14:hiddenFill xmlns:a14="http://schemas.microsoft.com/office/drawing/2010/main">
                            <a:solidFill>
                              <a:schemeClr val="bg2"/>
                            </a:solidFill>
                          </a14:hiddenFill>
                        </a:ext>
                      </a:extLst>
                    </p:spPr>
                  </p:pic>
                </p:oleObj>
              </mc:Fallback>
            </mc:AlternateContent>
          </a:graphicData>
        </a:graphic>
      </p:graphicFrame>
      <p:sp>
        <p:nvSpPr>
          <p:cNvPr id="18" name="TextBox 17"/>
          <p:cNvSpPr txBox="1"/>
          <p:nvPr/>
        </p:nvSpPr>
        <p:spPr>
          <a:xfrm>
            <a:off x="4758476" y="4953000"/>
            <a:ext cx="2175724" cy="369332"/>
          </a:xfrm>
          <a:prstGeom prst="rect">
            <a:avLst/>
          </a:prstGeom>
          <a:noFill/>
        </p:spPr>
        <p:txBody>
          <a:bodyPr wrap="none" rtlCol="0">
            <a:spAutoFit/>
          </a:bodyPr>
          <a:lstStyle/>
          <a:p>
            <a:r>
              <a:rPr lang="en-US" dirty="0"/>
              <a:t>+ cyclic permutations</a:t>
            </a:r>
          </a:p>
        </p:txBody>
      </p:sp>
      <p:sp>
        <p:nvSpPr>
          <p:cNvPr id="4" name="Rectangle 3"/>
          <p:cNvSpPr/>
          <p:nvPr/>
        </p:nvSpPr>
        <p:spPr>
          <a:xfrm>
            <a:off x="672377" y="820392"/>
            <a:ext cx="6686318" cy="535531"/>
          </a:xfrm>
          <a:prstGeom prst="rect">
            <a:avLst/>
          </a:prstGeom>
        </p:spPr>
        <p:txBody>
          <a:bodyPr wrap="none">
            <a:spAutoFit/>
          </a:bodyPr>
          <a:lstStyle/>
          <a:p>
            <a:pPr algn="ctr">
              <a:lnSpc>
                <a:spcPct val="120000"/>
              </a:lnSpc>
              <a:defRPr/>
            </a:pPr>
            <a:r>
              <a:rPr lang="en-GB" sz="2400" b="1" dirty="0" err="1">
                <a:solidFill>
                  <a:srgbClr val="7030A0"/>
                </a:solidFill>
              </a:rPr>
              <a:t>R</a:t>
            </a:r>
            <a:r>
              <a:rPr lang="en-GB" sz="2400" b="1" baseline="-25000" dirty="0" err="1">
                <a:solidFill>
                  <a:srgbClr val="7030A0"/>
                </a:solidFill>
              </a:rPr>
              <a:t>n</a:t>
            </a:r>
            <a:r>
              <a:rPr lang="en-GB" sz="2400" b="1" dirty="0">
                <a:solidFill>
                  <a:srgbClr val="7030A0"/>
                </a:solidFill>
              </a:rPr>
              <a:t> = </a:t>
            </a:r>
            <a:r>
              <a:rPr lang="en-GB" sz="2400" dirty="0">
                <a:solidFill>
                  <a:srgbClr val="7030A0"/>
                </a:solidFill>
              </a:rPr>
              <a:t>n</a:t>
            </a:r>
            <a:r>
              <a:rPr lang="en-GB" sz="2400" baseline="-25000" dirty="0">
                <a:solidFill>
                  <a:srgbClr val="7030A0"/>
                </a:solidFill>
              </a:rPr>
              <a:t>1</a:t>
            </a:r>
            <a:r>
              <a:rPr lang="en-GB" sz="2400" b="1" dirty="0">
                <a:solidFill>
                  <a:srgbClr val="7030A0"/>
                </a:solidFill>
              </a:rPr>
              <a:t> a</a:t>
            </a:r>
            <a:r>
              <a:rPr lang="en-GB" sz="2400" b="1" baseline="-25000" dirty="0">
                <a:solidFill>
                  <a:srgbClr val="7030A0"/>
                </a:solidFill>
              </a:rPr>
              <a:t>1</a:t>
            </a:r>
            <a:r>
              <a:rPr lang="en-GB" sz="2400" b="1" dirty="0">
                <a:solidFill>
                  <a:srgbClr val="7030A0"/>
                </a:solidFill>
              </a:rPr>
              <a:t> + </a:t>
            </a:r>
            <a:r>
              <a:rPr lang="en-GB" sz="2400" dirty="0">
                <a:solidFill>
                  <a:srgbClr val="7030A0"/>
                </a:solidFill>
              </a:rPr>
              <a:t>n</a:t>
            </a:r>
            <a:r>
              <a:rPr lang="en-GB" sz="2400" baseline="-25000" dirty="0">
                <a:solidFill>
                  <a:srgbClr val="7030A0"/>
                </a:solidFill>
              </a:rPr>
              <a:t>2</a:t>
            </a:r>
            <a:r>
              <a:rPr lang="en-GB" sz="2400" b="1" dirty="0">
                <a:solidFill>
                  <a:srgbClr val="7030A0"/>
                </a:solidFill>
              </a:rPr>
              <a:t> a</a:t>
            </a:r>
            <a:r>
              <a:rPr lang="en-GB" sz="2400" b="1" baseline="-25000" dirty="0">
                <a:solidFill>
                  <a:srgbClr val="7030A0"/>
                </a:solidFill>
              </a:rPr>
              <a:t>2</a:t>
            </a:r>
            <a:r>
              <a:rPr lang="en-GB" sz="2400" b="1" dirty="0">
                <a:solidFill>
                  <a:srgbClr val="7030A0"/>
                </a:solidFill>
              </a:rPr>
              <a:t> + </a:t>
            </a:r>
            <a:r>
              <a:rPr lang="en-GB" sz="2400" dirty="0">
                <a:solidFill>
                  <a:srgbClr val="7030A0"/>
                </a:solidFill>
              </a:rPr>
              <a:t>n</a:t>
            </a:r>
            <a:r>
              <a:rPr lang="en-GB" sz="2400" baseline="-25000" dirty="0">
                <a:solidFill>
                  <a:srgbClr val="7030A0"/>
                </a:solidFill>
              </a:rPr>
              <a:t>3</a:t>
            </a:r>
            <a:r>
              <a:rPr lang="en-GB" sz="2400" b="1" baseline="-25000" dirty="0">
                <a:solidFill>
                  <a:srgbClr val="7030A0"/>
                </a:solidFill>
              </a:rPr>
              <a:t> </a:t>
            </a:r>
            <a:r>
              <a:rPr lang="en-GB" sz="2400" b="1" dirty="0">
                <a:solidFill>
                  <a:srgbClr val="7030A0"/>
                </a:solidFill>
              </a:rPr>
              <a:t>a</a:t>
            </a:r>
            <a:r>
              <a:rPr lang="en-GB" sz="2400" b="1" baseline="-25000" dirty="0">
                <a:solidFill>
                  <a:srgbClr val="7030A0"/>
                </a:solidFill>
              </a:rPr>
              <a:t>3   </a:t>
            </a:r>
            <a:r>
              <a:rPr lang="en-US" sz="2400" dirty="0"/>
              <a:t>(</a:t>
            </a:r>
            <a:r>
              <a:rPr lang="en-US" sz="2400" dirty="0">
                <a:solidFill>
                  <a:srgbClr val="7030A0"/>
                </a:solidFill>
              </a:rPr>
              <a:t>real</a:t>
            </a:r>
            <a:r>
              <a:rPr lang="en-US" sz="2400" dirty="0"/>
              <a:t> lattice vectors a</a:t>
            </a:r>
            <a:r>
              <a:rPr lang="en-US" sz="2400" baseline="-25000" dirty="0"/>
              <a:t>1</a:t>
            </a:r>
            <a:r>
              <a:rPr lang="en-US" sz="2400" dirty="0"/>
              <a:t>,a</a:t>
            </a:r>
            <a:r>
              <a:rPr lang="en-US" sz="2400" baseline="-25000" dirty="0"/>
              <a:t>2</a:t>
            </a:r>
            <a:r>
              <a:rPr lang="en-US" sz="2400" dirty="0"/>
              <a:t>,a</a:t>
            </a:r>
            <a:r>
              <a:rPr lang="en-US" sz="2400" baseline="-25000" dirty="0"/>
              <a:t>3</a:t>
            </a:r>
            <a:r>
              <a:rPr lang="en-US" sz="2400" dirty="0"/>
              <a:t>)</a:t>
            </a:r>
            <a:endParaRPr lang="en-GB" sz="2400" b="1" baseline="-25000" dirty="0"/>
          </a:p>
        </p:txBody>
      </p:sp>
      <p:sp>
        <p:nvSpPr>
          <p:cNvPr id="17" name="TextBox 16"/>
          <p:cNvSpPr txBox="1"/>
          <p:nvPr/>
        </p:nvSpPr>
        <p:spPr>
          <a:xfrm>
            <a:off x="0" y="2148481"/>
            <a:ext cx="2667000" cy="369332"/>
          </a:xfrm>
          <a:prstGeom prst="rect">
            <a:avLst/>
          </a:prstGeom>
          <a:noFill/>
        </p:spPr>
        <p:txBody>
          <a:bodyPr wrap="square" rtlCol="0">
            <a:spAutoFit/>
          </a:bodyPr>
          <a:lstStyle/>
          <a:p>
            <a:pPr algn="ctr"/>
            <a:r>
              <a:rPr lang="en-US" dirty="0"/>
              <a:t>b’s are defined such that: </a:t>
            </a:r>
          </a:p>
        </p:txBody>
      </p:sp>
      <p:sp>
        <p:nvSpPr>
          <p:cNvPr id="21" name="TextBox 20"/>
          <p:cNvSpPr txBox="1"/>
          <p:nvPr/>
        </p:nvSpPr>
        <p:spPr>
          <a:xfrm>
            <a:off x="672377" y="3007417"/>
            <a:ext cx="7743017" cy="523220"/>
          </a:xfrm>
          <a:prstGeom prst="rect">
            <a:avLst/>
          </a:prstGeom>
          <a:noFill/>
        </p:spPr>
        <p:txBody>
          <a:bodyPr wrap="none" rtlCol="0">
            <a:spAutoFit/>
          </a:bodyPr>
          <a:lstStyle/>
          <a:p>
            <a:r>
              <a:rPr lang="en-US" sz="2800" u="sng" dirty="0">
                <a:solidFill>
                  <a:srgbClr val="FF0000"/>
                </a:solidFill>
              </a:rPr>
              <a:t>Implication</a:t>
            </a:r>
            <a:r>
              <a:rPr lang="en-US" sz="2800" dirty="0">
                <a:solidFill>
                  <a:srgbClr val="FF0000"/>
                </a:solidFill>
              </a:rPr>
              <a:t>: </a:t>
            </a:r>
            <a:r>
              <a:rPr lang="en-US" sz="2800" b="1" dirty="0">
                <a:solidFill>
                  <a:srgbClr val="FF0000"/>
                </a:solidFill>
              </a:rPr>
              <a:t>b</a:t>
            </a:r>
            <a:r>
              <a:rPr lang="en-US" sz="2800" b="1" baseline="-25000" dirty="0">
                <a:solidFill>
                  <a:srgbClr val="FF0000"/>
                </a:solidFill>
              </a:rPr>
              <a:t>1</a:t>
            </a:r>
            <a:r>
              <a:rPr lang="en-US" sz="2800" dirty="0">
                <a:solidFill>
                  <a:srgbClr val="FF0000"/>
                </a:solidFill>
              </a:rPr>
              <a:t> is always perpendicular to </a:t>
            </a:r>
            <a:r>
              <a:rPr lang="en-US" sz="2800" b="1" dirty="0">
                <a:solidFill>
                  <a:srgbClr val="FF0000"/>
                </a:solidFill>
              </a:rPr>
              <a:t>a</a:t>
            </a:r>
            <a:r>
              <a:rPr lang="en-US" sz="2800" b="1" baseline="-25000" dirty="0">
                <a:solidFill>
                  <a:srgbClr val="FF0000"/>
                </a:solidFill>
              </a:rPr>
              <a:t>2</a:t>
            </a:r>
            <a:r>
              <a:rPr lang="en-US" sz="2800" dirty="0">
                <a:solidFill>
                  <a:srgbClr val="FF0000"/>
                </a:solidFill>
              </a:rPr>
              <a:t> and </a:t>
            </a:r>
            <a:r>
              <a:rPr lang="en-US" sz="2800" b="1" dirty="0">
                <a:solidFill>
                  <a:srgbClr val="FF0000"/>
                </a:solidFill>
              </a:rPr>
              <a:t>a</a:t>
            </a:r>
            <a:r>
              <a:rPr lang="en-US" sz="2800" b="1" baseline="-25000" dirty="0">
                <a:solidFill>
                  <a:srgbClr val="FF0000"/>
                </a:solidFill>
              </a:rPr>
              <a:t>3</a:t>
            </a:r>
          </a:p>
        </p:txBody>
      </p:sp>
    </p:spTree>
    <p:extLst>
      <p:ext uri="{BB962C8B-B14F-4D97-AF65-F5344CB8AC3E}">
        <p14:creationId xmlns:p14="http://schemas.microsoft.com/office/powerpoint/2010/main" val="173543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5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0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1517"/>
                                        </p:tgtEl>
                                        <p:attrNameLst>
                                          <p:attrName>style.visibility</p:attrName>
                                        </p:attrNameLst>
                                      </p:cBhvr>
                                      <p:to>
                                        <p:strVal val="visible"/>
                                      </p:to>
                                    </p:set>
                                    <p:anim calcmode="lin" valueType="num">
                                      <p:cBhvr additive="base">
                                        <p:cTn id="33" dur="500" fill="hold"/>
                                        <p:tgtEl>
                                          <p:spTgt spid="21517"/>
                                        </p:tgtEl>
                                        <p:attrNameLst>
                                          <p:attrName>ppt_x</p:attrName>
                                        </p:attrNameLst>
                                      </p:cBhvr>
                                      <p:tavLst>
                                        <p:tav tm="0">
                                          <p:val>
                                            <p:strVal val="#ppt_x"/>
                                          </p:val>
                                        </p:tav>
                                        <p:tav tm="100000">
                                          <p:val>
                                            <p:strVal val="#ppt_x"/>
                                          </p:val>
                                        </p:tav>
                                      </p:tavLst>
                                    </p:anim>
                                    <p:anim calcmode="lin" valueType="num">
                                      <p:cBhvr additive="base">
                                        <p:cTn id="34" dur="500" fill="hold"/>
                                        <p:tgtEl>
                                          <p:spTgt spid="2151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build="p"/>
      <p:bldP spid="15" grpId="0"/>
      <p:bldP spid="18" grpId="0"/>
      <p:bldP spid="17"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552" y="37991"/>
            <a:ext cx="8472448" cy="812306"/>
          </a:xfrm>
        </p:spPr>
        <p:txBody>
          <a:bodyPr>
            <a:normAutofit fontScale="90000"/>
          </a:bodyPr>
          <a:lstStyle/>
          <a:p>
            <a:r>
              <a:rPr lang="en-US" dirty="0"/>
              <a:t>Definition of the Real/Reciprocal Lattice</a:t>
            </a:r>
          </a:p>
        </p:txBody>
      </p:sp>
      <p:sp>
        <p:nvSpPr>
          <p:cNvPr id="3" name="TextBox 2"/>
          <p:cNvSpPr txBox="1"/>
          <p:nvPr/>
        </p:nvSpPr>
        <p:spPr>
          <a:xfrm>
            <a:off x="16933" y="1447800"/>
            <a:ext cx="5913542" cy="369332"/>
          </a:xfrm>
          <a:prstGeom prst="rect">
            <a:avLst/>
          </a:prstGeom>
          <a:noFill/>
        </p:spPr>
        <p:txBody>
          <a:bodyPr wrap="none" rtlCol="0">
            <a:spAutoFit/>
          </a:bodyPr>
          <a:lstStyle/>
          <a:p>
            <a:r>
              <a:rPr lang="en-US" dirty="0"/>
              <a:t>Suppose </a:t>
            </a:r>
            <a:r>
              <a:rPr lang="en-US" b="1" i="1" dirty="0"/>
              <a:t>K </a:t>
            </a:r>
            <a:r>
              <a:rPr lang="en-US" dirty="0"/>
              <a:t>can be decomposed into reciprocal lattice vectors:</a:t>
            </a:r>
          </a:p>
        </p:txBody>
      </p:sp>
      <p:graphicFrame>
        <p:nvGraphicFramePr>
          <p:cNvPr id="21506" name="Object 2"/>
          <p:cNvGraphicFramePr>
            <a:graphicFrameLocks noChangeAspect="1"/>
          </p:cNvGraphicFramePr>
          <p:nvPr/>
        </p:nvGraphicFramePr>
        <p:xfrm>
          <a:off x="5918200" y="1344613"/>
          <a:ext cx="2616200" cy="582143"/>
        </p:xfrm>
        <a:graphic>
          <a:graphicData uri="http://schemas.openxmlformats.org/presentationml/2006/ole">
            <mc:AlternateContent xmlns:mc="http://schemas.openxmlformats.org/markup-compatibility/2006">
              <mc:Choice xmlns:v="urn:schemas-microsoft-com:vml" Requires="v">
                <p:oleObj name="Equation" r:id="rId3" imgW="1143000" imgH="253800" progId="Equation.3">
                  <p:embed/>
                </p:oleObj>
              </mc:Choice>
              <mc:Fallback>
                <p:oleObj name="Equation" r:id="rId3" imgW="1143000" imgH="253800" progId="Equation.3">
                  <p:embed/>
                  <p:pic>
                    <p:nvPicPr>
                      <p:cNvPr id="0" name=""/>
                      <p:cNvPicPr>
                        <a:picLocks noChangeAspect="1" noChangeArrowheads="1"/>
                      </p:cNvPicPr>
                      <p:nvPr/>
                    </p:nvPicPr>
                    <p:blipFill>
                      <a:blip r:embed="rId4"/>
                      <a:srcRect/>
                      <a:stretch>
                        <a:fillRect/>
                      </a:stretch>
                    </p:blipFill>
                    <p:spPr bwMode="auto">
                      <a:xfrm>
                        <a:off x="5918200" y="1344613"/>
                        <a:ext cx="2616200" cy="582143"/>
                      </a:xfrm>
                      <a:prstGeom prst="rect">
                        <a:avLst/>
                      </a:prstGeom>
                      <a:noFill/>
                    </p:spPr>
                  </p:pic>
                </p:oleObj>
              </mc:Fallback>
            </mc:AlternateContent>
          </a:graphicData>
        </a:graphic>
      </p:graphicFrame>
      <p:sp>
        <p:nvSpPr>
          <p:cNvPr id="5" name="TextBox 4"/>
          <p:cNvSpPr txBox="1"/>
          <p:nvPr/>
        </p:nvSpPr>
        <p:spPr>
          <a:xfrm>
            <a:off x="7383943" y="1039823"/>
            <a:ext cx="1626471" cy="369332"/>
          </a:xfrm>
          <a:prstGeom prst="rect">
            <a:avLst/>
          </a:prstGeom>
          <a:noFill/>
        </p:spPr>
        <p:txBody>
          <a:bodyPr wrap="none" rtlCol="0">
            <a:spAutoFit/>
          </a:bodyPr>
          <a:lstStyle/>
          <a:p>
            <a:r>
              <a:rPr lang="en-US" dirty="0"/>
              <a:t>(</a:t>
            </a:r>
            <a:r>
              <a:rPr lang="en-US" i="1" dirty="0"/>
              <a:t>h, k, l </a:t>
            </a:r>
            <a:r>
              <a:rPr lang="en-US" dirty="0"/>
              <a:t>integers)</a:t>
            </a:r>
            <a:endParaRPr lang="en-US" i="1" dirty="0"/>
          </a:p>
        </p:txBody>
      </p:sp>
      <p:graphicFrame>
        <p:nvGraphicFramePr>
          <p:cNvPr id="21508" name="Object 4"/>
          <p:cNvGraphicFramePr>
            <a:graphicFrameLocks noChangeAspect="1"/>
          </p:cNvGraphicFramePr>
          <p:nvPr/>
        </p:nvGraphicFramePr>
        <p:xfrm>
          <a:off x="2549895" y="2016696"/>
          <a:ext cx="2449032" cy="708623"/>
        </p:xfrm>
        <a:graphic>
          <a:graphicData uri="http://schemas.openxmlformats.org/presentationml/2006/ole">
            <mc:AlternateContent xmlns:mc="http://schemas.openxmlformats.org/markup-compatibility/2006">
              <mc:Choice xmlns:v="urn:schemas-microsoft-com:vml" Requires="v">
                <p:oleObj name="Equation" r:id="rId5" imgW="838080" imgH="241200" progId="Equation.3">
                  <p:embed/>
                </p:oleObj>
              </mc:Choice>
              <mc:Fallback>
                <p:oleObj name="Equation" r:id="rId5" imgW="838080" imgH="241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9895" y="2016696"/>
                        <a:ext cx="2449032" cy="708623"/>
                      </a:xfrm>
                      <a:prstGeom prst="rect">
                        <a:avLst/>
                      </a:prstGeom>
                      <a:solidFill>
                        <a:schemeClr val="bg2"/>
                      </a:solidFill>
                    </p:spPr>
                  </p:pic>
                </p:oleObj>
              </mc:Fallback>
            </mc:AlternateContent>
          </a:graphicData>
        </a:graphic>
      </p:graphicFrame>
      <p:sp>
        <p:nvSpPr>
          <p:cNvPr id="10" name="TextBox 9"/>
          <p:cNvSpPr txBox="1"/>
          <p:nvPr/>
        </p:nvSpPr>
        <p:spPr>
          <a:xfrm>
            <a:off x="793640" y="3858225"/>
            <a:ext cx="7162800" cy="830997"/>
          </a:xfrm>
          <a:prstGeom prst="rect">
            <a:avLst/>
          </a:prstGeom>
          <a:noFill/>
        </p:spPr>
        <p:txBody>
          <a:bodyPr wrap="square" rtlCol="0">
            <a:spAutoFit/>
          </a:bodyPr>
          <a:lstStyle/>
          <a:p>
            <a:r>
              <a:rPr lang="en-US" sz="2400" dirty="0"/>
              <a:t>The basis vectors </a:t>
            </a:r>
            <a:r>
              <a:rPr lang="en-US" sz="2400" b="1" i="1" dirty="0">
                <a:latin typeface="Times New Roman" pitchFamily="18" charset="0"/>
                <a:cs typeface="Times New Roman" pitchFamily="18" charset="0"/>
              </a:rPr>
              <a:t>b</a:t>
            </a:r>
            <a:r>
              <a:rPr lang="en-US" sz="2400" b="1" i="1" baseline="-25000" dirty="0"/>
              <a:t>i </a:t>
            </a:r>
            <a:r>
              <a:rPr lang="en-US" sz="2400" dirty="0"/>
              <a:t>define a reciprocal lattice: </a:t>
            </a:r>
          </a:p>
          <a:p>
            <a:r>
              <a:rPr lang="en-US" sz="2400" dirty="0"/>
              <a:t>	</a:t>
            </a:r>
            <a:r>
              <a:rPr lang="en-US" sz="2400" b="1" i="1" baseline="-25000" dirty="0"/>
              <a:t>	</a:t>
            </a:r>
            <a:endParaRPr lang="en-US" sz="2400" dirty="0"/>
          </a:p>
        </p:txBody>
      </p:sp>
      <p:sp>
        <p:nvSpPr>
          <p:cNvPr id="15" name="TextBox 14"/>
          <p:cNvSpPr txBox="1"/>
          <p:nvPr/>
        </p:nvSpPr>
        <p:spPr>
          <a:xfrm>
            <a:off x="4881821" y="2115189"/>
            <a:ext cx="3962400" cy="646331"/>
          </a:xfrm>
          <a:prstGeom prst="rect">
            <a:avLst/>
          </a:prstGeom>
          <a:noFill/>
        </p:spPr>
        <p:txBody>
          <a:bodyPr wrap="square" rtlCol="0">
            <a:spAutoFit/>
          </a:bodyPr>
          <a:lstStyle/>
          <a:p>
            <a:pPr algn="ctr"/>
            <a:r>
              <a:rPr lang="en-US" dirty="0"/>
              <a:t>Note:  a has dimensions of length, b has dimensions of length</a:t>
            </a:r>
            <a:r>
              <a:rPr lang="en-US" baseline="30000" dirty="0"/>
              <a:t>-1</a:t>
            </a:r>
            <a:endParaRPr lang="en-US" dirty="0"/>
          </a:p>
        </p:txBody>
      </p:sp>
      <p:graphicFrame>
        <p:nvGraphicFramePr>
          <p:cNvPr id="21517" name="Object 13"/>
          <p:cNvGraphicFramePr>
            <a:graphicFrameLocks noChangeAspect="1"/>
          </p:cNvGraphicFramePr>
          <p:nvPr>
            <p:extLst>
              <p:ext uri="{D42A27DB-BD31-4B8C-83A1-F6EECF244321}">
                <p14:modId xmlns:p14="http://schemas.microsoft.com/office/powerpoint/2010/main" val="535480031"/>
              </p:ext>
            </p:extLst>
          </p:nvPr>
        </p:nvGraphicFramePr>
        <p:xfrm>
          <a:off x="2449513" y="4724400"/>
          <a:ext cx="2146300" cy="762000"/>
        </p:xfrm>
        <a:graphic>
          <a:graphicData uri="http://schemas.openxmlformats.org/presentationml/2006/ole">
            <mc:AlternateContent xmlns:mc="http://schemas.openxmlformats.org/markup-compatibility/2006">
              <mc:Choice xmlns:v="urn:schemas-microsoft-com:vml" Requires="v">
                <p:oleObj name="Equation" r:id="rId7" imgW="1218960" imgH="431640" progId="Equation.3">
                  <p:embed/>
                </p:oleObj>
              </mc:Choice>
              <mc:Fallback>
                <p:oleObj name="Equation" r:id="rId7" imgW="1218960" imgH="431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49513" y="4724400"/>
                        <a:ext cx="2146300" cy="762000"/>
                      </a:xfrm>
                      <a:prstGeom prst="rect">
                        <a:avLst/>
                      </a:prstGeom>
                      <a:noFill/>
                      <a:extLst>
                        <a:ext uri="{909E8E84-426E-40DD-AFC4-6F175D3DCCD1}">
                          <a14:hiddenFill xmlns:a14="http://schemas.microsoft.com/office/drawing/2010/main">
                            <a:solidFill>
                              <a:schemeClr val="bg2"/>
                            </a:solidFill>
                          </a14:hiddenFill>
                        </a:ext>
                      </a:extLst>
                    </p:spPr>
                  </p:pic>
                </p:oleObj>
              </mc:Fallback>
            </mc:AlternateContent>
          </a:graphicData>
        </a:graphic>
      </p:graphicFrame>
      <p:sp>
        <p:nvSpPr>
          <p:cNvPr id="18" name="TextBox 17"/>
          <p:cNvSpPr txBox="1"/>
          <p:nvPr/>
        </p:nvSpPr>
        <p:spPr>
          <a:xfrm>
            <a:off x="4758476" y="4953000"/>
            <a:ext cx="2175724" cy="369332"/>
          </a:xfrm>
          <a:prstGeom prst="rect">
            <a:avLst/>
          </a:prstGeom>
          <a:noFill/>
        </p:spPr>
        <p:txBody>
          <a:bodyPr wrap="none" rtlCol="0">
            <a:spAutoFit/>
          </a:bodyPr>
          <a:lstStyle/>
          <a:p>
            <a:r>
              <a:rPr lang="en-US" dirty="0"/>
              <a:t>+ cyclic permutations</a:t>
            </a:r>
          </a:p>
        </p:txBody>
      </p:sp>
      <p:graphicFrame>
        <p:nvGraphicFramePr>
          <p:cNvPr id="21518" name="Object 14"/>
          <p:cNvGraphicFramePr>
            <a:graphicFrameLocks noChangeAspect="1"/>
          </p:cNvGraphicFramePr>
          <p:nvPr/>
        </p:nvGraphicFramePr>
        <p:xfrm>
          <a:off x="2170112" y="5558135"/>
          <a:ext cx="2204928" cy="685800"/>
        </p:xfrm>
        <a:graphic>
          <a:graphicData uri="http://schemas.openxmlformats.org/presentationml/2006/ole">
            <mc:AlternateContent xmlns:mc="http://schemas.openxmlformats.org/markup-compatibility/2006">
              <mc:Choice xmlns:v="urn:schemas-microsoft-com:vml" Requires="v">
                <p:oleObj name="Equation" r:id="rId9" imgW="736560" imgH="228600" progId="Equation.3">
                  <p:embed/>
                </p:oleObj>
              </mc:Choice>
              <mc:Fallback>
                <p:oleObj name="Equation" r:id="rId9" imgW="736560" imgH="2286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70112" y="5558135"/>
                        <a:ext cx="2204928" cy="685800"/>
                      </a:xfrm>
                      <a:prstGeom prst="rect">
                        <a:avLst/>
                      </a:prstGeom>
                      <a:noFill/>
                      <a:extLst>
                        <a:ext uri="{909E8E84-426E-40DD-AFC4-6F175D3DCCD1}">
                          <a14:hiddenFill xmlns:a14="http://schemas.microsoft.com/office/drawing/2010/main">
                            <a:solidFill>
                              <a:schemeClr val="bg2"/>
                            </a:solidFill>
                          </a14:hiddenFill>
                        </a:ext>
                      </a:extLst>
                    </p:spPr>
                  </p:pic>
                </p:oleObj>
              </mc:Fallback>
            </mc:AlternateContent>
          </a:graphicData>
        </a:graphic>
      </p:graphicFrame>
      <p:sp>
        <p:nvSpPr>
          <p:cNvPr id="20" name="TextBox 19"/>
          <p:cNvSpPr txBox="1"/>
          <p:nvPr/>
        </p:nvSpPr>
        <p:spPr>
          <a:xfrm>
            <a:off x="4327190" y="5634335"/>
            <a:ext cx="2759410" cy="461665"/>
          </a:xfrm>
          <a:prstGeom prst="rect">
            <a:avLst/>
          </a:prstGeom>
          <a:noFill/>
        </p:spPr>
        <p:txBody>
          <a:bodyPr wrap="none" rtlCol="0">
            <a:spAutoFit/>
          </a:bodyPr>
          <a:lstStyle/>
          <a:p>
            <a:r>
              <a:rPr lang="en-US" sz="2400" dirty="0"/>
              <a:t>is volume of unit cell</a:t>
            </a:r>
          </a:p>
        </p:txBody>
      </p:sp>
      <p:sp>
        <p:nvSpPr>
          <p:cNvPr id="4" name="Rectangle 3"/>
          <p:cNvSpPr/>
          <p:nvPr/>
        </p:nvSpPr>
        <p:spPr>
          <a:xfrm>
            <a:off x="672377" y="820392"/>
            <a:ext cx="6686318" cy="535531"/>
          </a:xfrm>
          <a:prstGeom prst="rect">
            <a:avLst/>
          </a:prstGeom>
        </p:spPr>
        <p:txBody>
          <a:bodyPr wrap="none">
            <a:spAutoFit/>
          </a:bodyPr>
          <a:lstStyle/>
          <a:p>
            <a:pPr algn="ctr">
              <a:lnSpc>
                <a:spcPct val="120000"/>
              </a:lnSpc>
              <a:defRPr/>
            </a:pPr>
            <a:r>
              <a:rPr lang="en-GB" sz="2400" b="1" dirty="0" err="1">
                <a:solidFill>
                  <a:srgbClr val="7030A0"/>
                </a:solidFill>
              </a:rPr>
              <a:t>R</a:t>
            </a:r>
            <a:r>
              <a:rPr lang="en-GB" sz="2400" b="1" baseline="-25000" dirty="0" err="1">
                <a:solidFill>
                  <a:srgbClr val="7030A0"/>
                </a:solidFill>
              </a:rPr>
              <a:t>n</a:t>
            </a:r>
            <a:r>
              <a:rPr lang="en-GB" sz="2400" b="1" dirty="0">
                <a:solidFill>
                  <a:srgbClr val="7030A0"/>
                </a:solidFill>
              </a:rPr>
              <a:t> = </a:t>
            </a:r>
            <a:r>
              <a:rPr lang="en-GB" sz="2400" dirty="0">
                <a:solidFill>
                  <a:srgbClr val="7030A0"/>
                </a:solidFill>
              </a:rPr>
              <a:t>n</a:t>
            </a:r>
            <a:r>
              <a:rPr lang="en-GB" sz="2400" baseline="-25000" dirty="0">
                <a:solidFill>
                  <a:srgbClr val="7030A0"/>
                </a:solidFill>
              </a:rPr>
              <a:t>1</a:t>
            </a:r>
            <a:r>
              <a:rPr lang="en-GB" sz="2400" b="1" dirty="0">
                <a:solidFill>
                  <a:srgbClr val="7030A0"/>
                </a:solidFill>
              </a:rPr>
              <a:t> a</a:t>
            </a:r>
            <a:r>
              <a:rPr lang="en-GB" sz="2400" b="1" baseline="-25000" dirty="0">
                <a:solidFill>
                  <a:srgbClr val="7030A0"/>
                </a:solidFill>
              </a:rPr>
              <a:t>1</a:t>
            </a:r>
            <a:r>
              <a:rPr lang="en-GB" sz="2400" b="1" dirty="0">
                <a:solidFill>
                  <a:srgbClr val="7030A0"/>
                </a:solidFill>
              </a:rPr>
              <a:t> + </a:t>
            </a:r>
            <a:r>
              <a:rPr lang="en-GB" sz="2400" dirty="0">
                <a:solidFill>
                  <a:srgbClr val="7030A0"/>
                </a:solidFill>
              </a:rPr>
              <a:t>n</a:t>
            </a:r>
            <a:r>
              <a:rPr lang="en-GB" sz="2400" baseline="-25000" dirty="0">
                <a:solidFill>
                  <a:srgbClr val="7030A0"/>
                </a:solidFill>
              </a:rPr>
              <a:t>2</a:t>
            </a:r>
            <a:r>
              <a:rPr lang="en-GB" sz="2400" b="1" dirty="0">
                <a:solidFill>
                  <a:srgbClr val="7030A0"/>
                </a:solidFill>
              </a:rPr>
              <a:t> a</a:t>
            </a:r>
            <a:r>
              <a:rPr lang="en-GB" sz="2400" b="1" baseline="-25000" dirty="0">
                <a:solidFill>
                  <a:srgbClr val="7030A0"/>
                </a:solidFill>
              </a:rPr>
              <a:t>2</a:t>
            </a:r>
            <a:r>
              <a:rPr lang="en-GB" sz="2400" b="1" dirty="0">
                <a:solidFill>
                  <a:srgbClr val="7030A0"/>
                </a:solidFill>
              </a:rPr>
              <a:t> + </a:t>
            </a:r>
            <a:r>
              <a:rPr lang="en-GB" sz="2400" dirty="0">
                <a:solidFill>
                  <a:srgbClr val="7030A0"/>
                </a:solidFill>
              </a:rPr>
              <a:t>n</a:t>
            </a:r>
            <a:r>
              <a:rPr lang="en-GB" sz="2400" baseline="-25000" dirty="0">
                <a:solidFill>
                  <a:srgbClr val="7030A0"/>
                </a:solidFill>
              </a:rPr>
              <a:t>3</a:t>
            </a:r>
            <a:r>
              <a:rPr lang="en-GB" sz="2400" b="1" baseline="-25000" dirty="0">
                <a:solidFill>
                  <a:srgbClr val="7030A0"/>
                </a:solidFill>
              </a:rPr>
              <a:t> </a:t>
            </a:r>
            <a:r>
              <a:rPr lang="en-GB" sz="2400" b="1" dirty="0">
                <a:solidFill>
                  <a:srgbClr val="7030A0"/>
                </a:solidFill>
              </a:rPr>
              <a:t>a</a:t>
            </a:r>
            <a:r>
              <a:rPr lang="en-GB" sz="2400" b="1" baseline="-25000" dirty="0">
                <a:solidFill>
                  <a:srgbClr val="7030A0"/>
                </a:solidFill>
              </a:rPr>
              <a:t>3   </a:t>
            </a:r>
            <a:r>
              <a:rPr lang="en-US" sz="2400" dirty="0"/>
              <a:t>(</a:t>
            </a:r>
            <a:r>
              <a:rPr lang="en-US" sz="2400" dirty="0">
                <a:solidFill>
                  <a:srgbClr val="7030A0"/>
                </a:solidFill>
              </a:rPr>
              <a:t>real</a:t>
            </a:r>
            <a:r>
              <a:rPr lang="en-US" sz="2400" dirty="0"/>
              <a:t> lattice vectors a</a:t>
            </a:r>
            <a:r>
              <a:rPr lang="en-US" sz="2400" baseline="-25000" dirty="0"/>
              <a:t>1</a:t>
            </a:r>
            <a:r>
              <a:rPr lang="en-US" sz="2400" dirty="0"/>
              <a:t>,a</a:t>
            </a:r>
            <a:r>
              <a:rPr lang="en-US" sz="2400" baseline="-25000" dirty="0"/>
              <a:t>2</a:t>
            </a:r>
            <a:r>
              <a:rPr lang="en-US" sz="2400" dirty="0"/>
              <a:t>,a</a:t>
            </a:r>
            <a:r>
              <a:rPr lang="en-US" sz="2400" baseline="-25000" dirty="0"/>
              <a:t>3</a:t>
            </a:r>
            <a:r>
              <a:rPr lang="en-US" sz="2400" dirty="0"/>
              <a:t>)</a:t>
            </a:r>
            <a:endParaRPr lang="en-GB" sz="2400" b="1" baseline="-25000" dirty="0"/>
          </a:p>
        </p:txBody>
      </p:sp>
      <p:sp>
        <p:nvSpPr>
          <p:cNvPr id="17" name="TextBox 16"/>
          <p:cNvSpPr txBox="1"/>
          <p:nvPr/>
        </p:nvSpPr>
        <p:spPr>
          <a:xfrm>
            <a:off x="0" y="2148481"/>
            <a:ext cx="2667000" cy="369332"/>
          </a:xfrm>
          <a:prstGeom prst="rect">
            <a:avLst/>
          </a:prstGeom>
          <a:noFill/>
        </p:spPr>
        <p:txBody>
          <a:bodyPr wrap="square" rtlCol="0">
            <a:spAutoFit/>
          </a:bodyPr>
          <a:lstStyle/>
          <a:p>
            <a:pPr algn="ctr"/>
            <a:r>
              <a:rPr lang="en-US" dirty="0"/>
              <a:t>b’s are defined such that: </a:t>
            </a:r>
          </a:p>
        </p:txBody>
      </p:sp>
      <p:sp>
        <p:nvSpPr>
          <p:cNvPr id="21" name="TextBox 20"/>
          <p:cNvSpPr txBox="1"/>
          <p:nvPr/>
        </p:nvSpPr>
        <p:spPr>
          <a:xfrm>
            <a:off x="672377" y="3007417"/>
            <a:ext cx="7743017" cy="523220"/>
          </a:xfrm>
          <a:prstGeom prst="rect">
            <a:avLst/>
          </a:prstGeom>
          <a:noFill/>
        </p:spPr>
        <p:txBody>
          <a:bodyPr wrap="none" rtlCol="0">
            <a:spAutoFit/>
          </a:bodyPr>
          <a:lstStyle/>
          <a:p>
            <a:r>
              <a:rPr lang="en-US" sz="2800" u="sng" dirty="0">
                <a:solidFill>
                  <a:srgbClr val="FF0000"/>
                </a:solidFill>
              </a:rPr>
              <a:t>Implication</a:t>
            </a:r>
            <a:r>
              <a:rPr lang="en-US" sz="2800" dirty="0">
                <a:solidFill>
                  <a:srgbClr val="FF0000"/>
                </a:solidFill>
              </a:rPr>
              <a:t>: </a:t>
            </a:r>
            <a:r>
              <a:rPr lang="en-US" sz="2800" b="1" dirty="0">
                <a:solidFill>
                  <a:srgbClr val="FF0000"/>
                </a:solidFill>
              </a:rPr>
              <a:t>b</a:t>
            </a:r>
            <a:r>
              <a:rPr lang="en-US" sz="2800" b="1" baseline="-25000" dirty="0">
                <a:solidFill>
                  <a:srgbClr val="FF0000"/>
                </a:solidFill>
              </a:rPr>
              <a:t>1</a:t>
            </a:r>
            <a:r>
              <a:rPr lang="en-US" sz="2800" dirty="0">
                <a:solidFill>
                  <a:srgbClr val="FF0000"/>
                </a:solidFill>
              </a:rPr>
              <a:t> is always perpendicular to </a:t>
            </a:r>
            <a:r>
              <a:rPr lang="en-US" sz="2800" b="1" dirty="0">
                <a:solidFill>
                  <a:srgbClr val="FF0000"/>
                </a:solidFill>
              </a:rPr>
              <a:t>a</a:t>
            </a:r>
            <a:r>
              <a:rPr lang="en-US" sz="2800" b="1" baseline="-25000" dirty="0">
                <a:solidFill>
                  <a:srgbClr val="FF0000"/>
                </a:solidFill>
              </a:rPr>
              <a:t>2</a:t>
            </a:r>
            <a:r>
              <a:rPr lang="en-US" sz="2800" dirty="0">
                <a:solidFill>
                  <a:srgbClr val="FF0000"/>
                </a:solidFill>
              </a:rPr>
              <a:t> and </a:t>
            </a:r>
            <a:r>
              <a:rPr lang="en-US" sz="2800" b="1" dirty="0">
                <a:solidFill>
                  <a:srgbClr val="FF0000"/>
                </a:solidFill>
              </a:rPr>
              <a:t>a</a:t>
            </a:r>
            <a:r>
              <a:rPr lang="en-US" sz="2800" b="1" baseline="-25000" dirty="0">
                <a:solidFill>
                  <a:srgbClr val="FF0000"/>
                </a:solidFill>
              </a:rPr>
              <a:t>3</a:t>
            </a:r>
          </a:p>
        </p:txBody>
      </p:sp>
    </p:spTree>
    <p:extLst>
      <p:ext uri="{BB962C8B-B14F-4D97-AF65-F5344CB8AC3E}">
        <p14:creationId xmlns:p14="http://schemas.microsoft.com/office/powerpoint/2010/main" val="2584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50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50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2" presetClass="entr" presetSubtype="4"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2" presetClass="entr" presetSubtype="4" fill="hold" grpId="0"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 calcmode="lin" valueType="num">
                                      <p:cBhvr additive="base">
                                        <p:cTn id="2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1517"/>
                                        </p:tgtEl>
                                        <p:attrNameLst>
                                          <p:attrName>style.visibility</p:attrName>
                                        </p:attrNameLst>
                                      </p:cBhvr>
                                      <p:to>
                                        <p:strVal val="visible"/>
                                      </p:to>
                                    </p:set>
                                    <p:anim calcmode="lin" valueType="num">
                                      <p:cBhvr additive="base">
                                        <p:cTn id="27" dur="500" fill="hold"/>
                                        <p:tgtEl>
                                          <p:spTgt spid="21517"/>
                                        </p:tgtEl>
                                        <p:attrNameLst>
                                          <p:attrName>ppt_x</p:attrName>
                                        </p:attrNameLst>
                                      </p:cBhvr>
                                      <p:tavLst>
                                        <p:tav tm="0">
                                          <p:val>
                                            <p:strVal val="#ppt_x"/>
                                          </p:val>
                                        </p:tav>
                                        <p:tav tm="100000">
                                          <p:val>
                                            <p:strVal val="#ppt_x"/>
                                          </p:val>
                                        </p:tav>
                                      </p:tavLst>
                                    </p:anim>
                                    <p:anim calcmode="lin" valueType="num">
                                      <p:cBhvr additive="base">
                                        <p:cTn id="28" dur="500" fill="hold"/>
                                        <p:tgtEl>
                                          <p:spTgt spid="215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1518"/>
                                        </p:tgtEl>
                                        <p:attrNameLst>
                                          <p:attrName>style.visibility</p:attrName>
                                        </p:attrNameLst>
                                      </p:cBhvr>
                                      <p:to>
                                        <p:strVal val="visible"/>
                                      </p:to>
                                    </p:set>
                                    <p:anim calcmode="lin" valueType="num">
                                      <p:cBhvr additive="base">
                                        <p:cTn id="35" dur="500" fill="hold"/>
                                        <p:tgtEl>
                                          <p:spTgt spid="21518"/>
                                        </p:tgtEl>
                                        <p:attrNameLst>
                                          <p:attrName>ppt_x</p:attrName>
                                        </p:attrNameLst>
                                      </p:cBhvr>
                                      <p:tavLst>
                                        <p:tav tm="0">
                                          <p:val>
                                            <p:strVal val="#ppt_x"/>
                                          </p:val>
                                        </p:tav>
                                        <p:tav tm="100000">
                                          <p:val>
                                            <p:strVal val="#ppt_x"/>
                                          </p:val>
                                        </p:tav>
                                      </p:tavLst>
                                    </p:anim>
                                    <p:anim calcmode="lin" valueType="num">
                                      <p:cBhvr additive="base">
                                        <p:cTn id="36" dur="500" fill="hold"/>
                                        <p:tgtEl>
                                          <p:spTgt spid="2151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0">
                                            <p:txEl>
                                              <p:pRg st="1" end="1"/>
                                            </p:txEl>
                                          </p:spTgt>
                                        </p:tgtEl>
                                        <p:attrNameLst>
                                          <p:attrName>style.visibility</p:attrName>
                                        </p:attrNameLst>
                                      </p:cBhvr>
                                      <p:to>
                                        <p:strVal val="visible"/>
                                      </p:to>
                                    </p:set>
                                    <p:anim calcmode="lin" valueType="num">
                                      <p:cBhvr additive="base">
                                        <p:cTn id="4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build="p"/>
      <p:bldP spid="15" grpId="0"/>
      <p:bldP spid="18" grpId="0"/>
      <p:bldP spid="20" grpId="0"/>
      <p:bldP spid="17"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552" y="37991"/>
            <a:ext cx="8472448" cy="812306"/>
          </a:xfrm>
        </p:spPr>
        <p:txBody>
          <a:bodyPr>
            <a:normAutofit fontScale="90000"/>
          </a:bodyPr>
          <a:lstStyle/>
          <a:p>
            <a:r>
              <a:rPr lang="en-US" dirty="0"/>
              <a:t>Definition of the Real/Reciprocal Lattice</a:t>
            </a:r>
          </a:p>
        </p:txBody>
      </p:sp>
      <p:sp>
        <p:nvSpPr>
          <p:cNvPr id="3" name="TextBox 2"/>
          <p:cNvSpPr txBox="1"/>
          <p:nvPr/>
        </p:nvSpPr>
        <p:spPr>
          <a:xfrm>
            <a:off x="16933" y="1447800"/>
            <a:ext cx="5913542" cy="369332"/>
          </a:xfrm>
          <a:prstGeom prst="rect">
            <a:avLst/>
          </a:prstGeom>
          <a:noFill/>
        </p:spPr>
        <p:txBody>
          <a:bodyPr wrap="none" rtlCol="0">
            <a:spAutoFit/>
          </a:bodyPr>
          <a:lstStyle/>
          <a:p>
            <a:r>
              <a:rPr lang="en-US" dirty="0"/>
              <a:t>Suppose </a:t>
            </a:r>
            <a:r>
              <a:rPr lang="en-US" b="1" i="1" dirty="0"/>
              <a:t>K </a:t>
            </a:r>
            <a:r>
              <a:rPr lang="en-US" dirty="0"/>
              <a:t>can be decomposed into reciprocal lattice vectors:</a:t>
            </a:r>
          </a:p>
        </p:txBody>
      </p:sp>
      <p:graphicFrame>
        <p:nvGraphicFramePr>
          <p:cNvPr id="21506" name="Object 2"/>
          <p:cNvGraphicFramePr>
            <a:graphicFrameLocks noChangeAspect="1"/>
          </p:cNvGraphicFramePr>
          <p:nvPr/>
        </p:nvGraphicFramePr>
        <p:xfrm>
          <a:off x="5918200" y="1344613"/>
          <a:ext cx="2616200" cy="582143"/>
        </p:xfrm>
        <a:graphic>
          <a:graphicData uri="http://schemas.openxmlformats.org/presentationml/2006/ole">
            <mc:AlternateContent xmlns:mc="http://schemas.openxmlformats.org/markup-compatibility/2006">
              <mc:Choice xmlns:v="urn:schemas-microsoft-com:vml" Requires="v">
                <p:oleObj name="Equation" r:id="rId3" imgW="1143000" imgH="253800" progId="Equation.3">
                  <p:embed/>
                </p:oleObj>
              </mc:Choice>
              <mc:Fallback>
                <p:oleObj name="Equation" r:id="rId3" imgW="1143000" imgH="253800" progId="Equation.3">
                  <p:embed/>
                  <p:pic>
                    <p:nvPicPr>
                      <p:cNvPr id="21506" name="Object 2"/>
                      <p:cNvPicPr>
                        <a:picLocks noChangeAspect="1" noChangeArrowheads="1"/>
                      </p:cNvPicPr>
                      <p:nvPr/>
                    </p:nvPicPr>
                    <p:blipFill>
                      <a:blip r:embed="rId4"/>
                      <a:srcRect/>
                      <a:stretch>
                        <a:fillRect/>
                      </a:stretch>
                    </p:blipFill>
                    <p:spPr bwMode="auto">
                      <a:xfrm>
                        <a:off x="5918200" y="1344613"/>
                        <a:ext cx="2616200" cy="582143"/>
                      </a:xfrm>
                      <a:prstGeom prst="rect">
                        <a:avLst/>
                      </a:prstGeom>
                      <a:noFill/>
                    </p:spPr>
                  </p:pic>
                </p:oleObj>
              </mc:Fallback>
            </mc:AlternateContent>
          </a:graphicData>
        </a:graphic>
      </p:graphicFrame>
      <p:sp>
        <p:nvSpPr>
          <p:cNvPr id="5" name="TextBox 4"/>
          <p:cNvSpPr txBox="1"/>
          <p:nvPr/>
        </p:nvSpPr>
        <p:spPr>
          <a:xfrm>
            <a:off x="7383943" y="1039823"/>
            <a:ext cx="1626471" cy="369332"/>
          </a:xfrm>
          <a:prstGeom prst="rect">
            <a:avLst/>
          </a:prstGeom>
          <a:noFill/>
        </p:spPr>
        <p:txBody>
          <a:bodyPr wrap="none" rtlCol="0">
            <a:spAutoFit/>
          </a:bodyPr>
          <a:lstStyle/>
          <a:p>
            <a:r>
              <a:rPr lang="en-US" dirty="0"/>
              <a:t>(</a:t>
            </a:r>
            <a:r>
              <a:rPr lang="en-US" i="1" dirty="0"/>
              <a:t>h, k, l </a:t>
            </a:r>
            <a:r>
              <a:rPr lang="en-US" dirty="0"/>
              <a:t>integers)</a:t>
            </a:r>
            <a:endParaRPr lang="en-US" i="1" dirty="0"/>
          </a:p>
        </p:txBody>
      </p:sp>
      <p:graphicFrame>
        <p:nvGraphicFramePr>
          <p:cNvPr id="21508" name="Object 4"/>
          <p:cNvGraphicFramePr>
            <a:graphicFrameLocks noChangeAspect="1"/>
          </p:cNvGraphicFramePr>
          <p:nvPr/>
        </p:nvGraphicFramePr>
        <p:xfrm>
          <a:off x="2549895" y="2016696"/>
          <a:ext cx="2449032" cy="708623"/>
        </p:xfrm>
        <a:graphic>
          <a:graphicData uri="http://schemas.openxmlformats.org/presentationml/2006/ole">
            <mc:AlternateContent xmlns:mc="http://schemas.openxmlformats.org/markup-compatibility/2006">
              <mc:Choice xmlns:v="urn:schemas-microsoft-com:vml" Requires="v">
                <p:oleObj name="Equation" r:id="rId5" imgW="838080" imgH="241200" progId="Equation.3">
                  <p:embed/>
                </p:oleObj>
              </mc:Choice>
              <mc:Fallback>
                <p:oleObj name="Equation" r:id="rId5" imgW="838080" imgH="241200" progId="Equation.3">
                  <p:embed/>
                  <p:pic>
                    <p:nvPicPr>
                      <p:cNvPr id="21508"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9895" y="2016696"/>
                        <a:ext cx="2449032" cy="708623"/>
                      </a:xfrm>
                      <a:prstGeom prst="rect">
                        <a:avLst/>
                      </a:prstGeom>
                      <a:solidFill>
                        <a:schemeClr val="bg2"/>
                      </a:solidFill>
                    </p:spPr>
                  </p:pic>
                </p:oleObj>
              </mc:Fallback>
            </mc:AlternateContent>
          </a:graphicData>
        </a:graphic>
      </p:graphicFrame>
      <p:sp>
        <p:nvSpPr>
          <p:cNvPr id="10" name="TextBox 9"/>
          <p:cNvSpPr txBox="1"/>
          <p:nvPr/>
        </p:nvSpPr>
        <p:spPr>
          <a:xfrm>
            <a:off x="793640" y="3858225"/>
            <a:ext cx="7162800" cy="461665"/>
          </a:xfrm>
          <a:prstGeom prst="rect">
            <a:avLst/>
          </a:prstGeom>
          <a:noFill/>
        </p:spPr>
        <p:txBody>
          <a:bodyPr wrap="square" rtlCol="0">
            <a:spAutoFit/>
          </a:bodyPr>
          <a:lstStyle/>
          <a:p>
            <a:r>
              <a:rPr lang="en-US" sz="2400" dirty="0"/>
              <a:t>The basis vectors </a:t>
            </a:r>
            <a:r>
              <a:rPr lang="en-US" sz="2400" b="1" i="1" dirty="0">
                <a:latin typeface="Times New Roman" pitchFamily="18" charset="0"/>
                <a:cs typeface="Times New Roman" pitchFamily="18" charset="0"/>
              </a:rPr>
              <a:t>b</a:t>
            </a:r>
            <a:r>
              <a:rPr lang="en-US" sz="2400" b="1" i="1" baseline="-25000" dirty="0"/>
              <a:t>i </a:t>
            </a:r>
            <a:r>
              <a:rPr lang="en-US" sz="2400" dirty="0"/>
              <a:t>define a reciprocal lattice: </a:t>
            </a:r>
            <a:r>
              <a:rPr lang="en-US" sz="2400" b="1" i="1" baseline="-25000" dirty="0"/>
              <a:t>	</a:t>
            </a:r>
            <a:endParaRPr lang="en-US" sz="2400" dirty="0"/>
          </a:p>
        </p:txBody>
      </p:sp>
      <p:sp>
        <p:nvSpPr>
          <p:cNvPr id="15" name="TextBox 14"/>
          <p:cNvSpPr txBox="1"/>
          <p:nvPr/>
        </p:nvSpPr>
        <p:spPr>
          <a:xfrm>
            <a:off x="4881821" y="2115189"/>
            <a:ext cx="3962400" cy="646331"/>
          </a:xfrm>
          <a:prstGeom prst="rect">
            <a:avLst/>
          </a:prstGeom>
          <a:noFill/>
        </p:spPr>
        <p:txBody>
          <a:bodyPr wrap="square" rtlCol="0">
            <a:spAutoFit/>
          </a:bodyPr>
          <a:lstStyle/>
          <a:p>
            <a:pPr algn="ctr"/>
            <a:r>
              <a:rPr lang="en-US" dirty="0"/>
              <a:t>Note:  a has dimensions of length, b has dimensions of length</a:t>
            </a:r>
            <a:r>
              <a:rPr lang="en-US" baseline="30000" dirty="0"/>
              <a:t>-1</a:t>
            </a:r>
            <a:endParaRPr lang="en-US" dirty="0"/>
          </a:p>
        </p:txBody>
      </p:sp>
      <p:graphicFrame>
        <p:nvGraphicFramePr>
          <p:cNvPr id="21517" name="Object 13"/>
          <p:cNvGraphicFramePr>
            <a:graphicFrameLocks noChangeAspect="1"/>
          </p:cNvGraphicFramePr>
          <p:nvPr/>
        </p:nvGraphicFramePr>
        <p:xfrm>
          <a:off x="2449513" y="4724400"/>
          <a:ext cx="2146300" cy="762000"/>
        </p:xfrm>
        <a:graphic>
          <a:graphicData uri="http://schemas.openxmlformats.org/presentationml/2006/ole">
            <mc:AlternateContent xmlns:mc="http://schemas.openxmlformats.org/markup-compatibility/2006">
              <mc:Choice xmlns:v="urn:schemas-microsoft-com:vml" Requires="v">
                <p:oleObj name="Equation" r:id="rId7" imgW="1218960" imgH="431640" progId="Equation.3">
                  <p:embed/>
                </p:oleObj>
              </mc:Choice>
              <mc:Fallback>
                <p:oleObj name="Equation" r:id="rId7" imgW="1218960" imgH="431640" progId="Equation.3">
                  <p:embed/>
                  <p:pic>
                    <p:nvPicPr>
                      <p:cNvPr id="21517" name="Object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49513" y="4724400"/>
                        <a:ext cx="2146300" cy="762000"/>
                      </a:xfrm>
                      <a:prstGeom prst="rect">
                        <a:avLst/>
                      </a:prstGeom>
                      <a:noFill/>
                      <a:extLst>
                        <a:ext uri="{909E8E84-426E-40DD-AFC4-6F175D3DCCD1}">
                          <a14:hiddenFill xmlns:a14="http://schemas.microsoft.com/office/drawing/2010/main">
                            <a:solidFill>
                              <a:schemeClr val="bg2"/>
                            </a:solidFill>
                          </a14:hiddenFill>
                        </a:ext>
                      </a:extLst>
                    </p:spPr>
                  </p:pic>
                </p:oleObj>
              </mc:Fallback>
            </mc:AlternateContent>
          </a:graphicData>
        </a:graphic>
      </p:graphicFrame>
      <p:sp>
        <p:nvSpPr>
          <p:cNvPr id="18" name="TextBox 17"/>
          <p:cNvSpPr txBox="1"/>
          <p:nvPr/>
        </p:nvSpPr>
        <p:spPr>
          <a:xfrm>
            <a:off x="4758476" y="4953000"/>
            <a:ext cx="2175724" cy="369332"/>
          </a:xfrm>
          <a:prstGeom prst="rect">
            <a:avLst/>
          </a:prstGeom>
          <a:noFill/>
        </p:spPr>
        <p:txBody>
          <a:bodyPr wrap="none" rtlCol="0">
            <a:spAutoFit/>
          </a:bodyPr>
          <a:lstStyle/>
          <a:p>
            <a:r>
              <a:rPr lang="en-US" dirty="0"/>
              <a:t>+ cyclic permutations</a:t>
            </a:r>
          </a:p>
        </p:txBody>
      </p:sp>
      <p:graphicFrame>
        <p:nvGraphicFramePr>
          <p:cNvPr id="21518" name="Object 14"/>
          <p:cNvGraphicFramePr>
            <a:graphicFrameLocks noChangeAspect="1"/>
          </p:cNvGraphicFramePr>
          <p:nvPr/>
        </p:nvGraphicFramePr>
        <p:xfrm>
          <a:off x="2170112" y="5558135"/>
          <a:ext cx="2204928" cy="685800"/>
        </p:xfrm>
        <a:graphic>
          <a:graphicData uri="http://schemas.openxmlformats.org/presentationml/2006/ole">
            <mc:AlternateContent xmlns:mc="http://schemas.openxmlformats.org/markup-compatibility/2006">
              <mc:Choice xmlns:v="urn:schemas-microsoft-com:vml" Requires="v">
                <p:oleObj name="Equation" r:id="rId9" imgW="736560" imgH="228600" progId="Equation.3">
                  <p:embed/>
                </p:oleObj>
              </mc:Choice>
              <mc:Fallback>
                <p:oleObj name="Equation" r:id="rId9" imgW="736560" imgH="228600" progId="Equation.3">
                  <p:embed/>
                  <p:pic>
                    <p:nvPicPr>
                      <p:cNvPr id="21518" name="Object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70112" y="5558135"/>
                        <a:ext cx="2204928" cy="685800"/>
                      </a:xfrm>
                      <a:prstGeom prst="rect">
                        <a:avLst/>
                      </a:prstGeom>
                      <a:noFill/>
                      <a:extLst>
                        <a:ext uri="{909E8E84-426E-40DD-AFC4-6F175D3DCCD1}">
                          <a14:hiddenFill xmlns:a14="http://schemas.microsoft.com/office/drawing/2010/main">
                            <a:solidFill>
                              <a:schemeClr val="bg2"/>
                            </a:solidFill>
                          </a14:hiddenFill>
                        </a:ext>
                      </a:extLst>
                    </p:spPr>
                  </p:pic>
                </p:oleObj>
              </mc:Fallback>
            </mc:AlternateContent>
          </a:graphicData>
        </a:graphic>
      </p:graphicFrame>
      <p:sp>
        <p:nvSpPr>
          <p:cNvPr id="20" name="TextBox 19"/>
          <p:cNvSpPr txBox="1"/>
          <p:nvPr/>
        </p:nvSpPr>
        <p:spPr>
          <a:xfrm>
            <a:off x="4327190" y="5634335"/>
            <a:ext cx="2759410" cy="461665"/>
          </a:xfrm>
          <a:prstGeom prst="rect">
            <a:avLst/>
          </a:prstGeom>
          <a:noFill/>
        </p:spPr>
        <p:txBody>
          <a:bodyPr wrap="none" rtlCol="0">
            <a:spAutoFit/>
          </a:bodyPr>
          <a:lstStyle/>
          <a:p>
            <a:r>
              <a:rPr lang="en-US" sz="2400" dirty="0"/>
              <a:t>is volume of unit cell</a:t>
            </a:r>
          </a:p>
        </p:txBody>
      </p:sp>
      <p:sp>
        <p:nvSpPr>
          <p:cNvPr id="19" name="TextBox 18"/>
          <p:cNvSpPr txBox="1"/>
          <p:nvPr/>
        </p:nvSpPr>
        <p:spPr>
          <a:xfrm>
            <a:off x="214352" y="6281803"/>
            <a:ext cx="8796062" cy="523220"/>
          </a:xfrm>
          <a:prstGeom prst="rect">
            <a:avLst/>
          </a:prstGeom>
          <a:noFill/>
        </p:spPr>
        <p:txBody>
          <a:bodyPr wrap="none" rtlCol="0">
            <a:spAutoFit/>
          </a:bodyPr>
          <a:lstStyle/>
          <a:p>
            <a:r>
              <a:rPr lang="en-US" sz="2800" dirty="0"/>
              <a:t>Definition of a’s are not unique, but the primitive volume is.</a:t>
            </a:r>
          </a:p>
        </p:txBody>
      </p:sp>
      <p:sp>
        <p:nvSpPr>
          <p:cNvPr id="4" name="Rectangle 3"/>
          <p:cNvSpPr/>
          <p:nvPr/>
        </p:nvSpPr>
        <p:spPr>
          <a:xfrm>
            <a:off x="672377" y="820392"/>
            <a:ext cx="6686318" cy="535531"/>
          </a:xfrm>
          <a:prstGeom prst="rect">
            <a:avLst/>
          </a:prstGeom>
        </p:spPr>
        <p:txBody>
          <a:bodyPr wrap="none">
            <a:spAutoFit/>
          </a:bodyPr>
          <a:lstStyle/>
          <a:p>
            <a:pPr algn="ctr">
              <a:lnSpc>
                <a:spcPct val="120000"/>
              </a:lnSpc>
              <a:defRPr/>
            </a:pPr>
            <a:r>
              <a:rPr lang="en-GB" sz="2400" b="1" dirty="0" err="1">
                <a:solidFill>
                  <a:srgbClr val="7030A0"/>
                </a:solidFill>
              </a:rPr>
              <a:t>R</a:t>
            </a:r>
            <a:r>
              <a:rPr lang="en-GB" sz="2400" b="1" baseline="-25000" dirty="0" err="1">
                <a:solidFill>
                  <a:srgbClr val="7030A0"/>
                </a:solidFill>
              </a:rPr>
              <a:t>n</a:t>
            </a:r>
            <a:r>
              <a:rPr lang="en-GB" sz="2400" b="1" dirty="0">
                <a:solidFill>
                  <a:srgbClr val="7030A0"/>
                </a:solidFill>
              </a:rPr>
              <a:t> = </a:t>
            </a:r>
            <a:r>
              <a:rPr lang="en-GB" sz="2400" dirty="0">
                <a:solidFill>
                  <a:srgbClr val="7030A0"/>
                </a:solidFill>
              </a:rPr>
              <a:t>n</a:t>
            </a:r>
            <a:r>
              <a:rPr lang="en-GB" sz="2400" baseline="-25000" dirty="0">
                <a:solidFill>
                  <a:srgbClr val="7030A0"/>
                </a:solidFill>
              </a:rPr>
              <a:t>1</a:t>
            </a:r>
            <a:r>
              <a:rPr lang="en-GB" sz="2400" b="1" dirty="0">
                <a:solidFill>
                  <a:srgbClr val="7030A0"/>
                </a:solidFill>
              </a:rPr>
              <a:t> a</a:t>
            </a:r>
            <a:r>
              <a:rPr lang="en-GB" sz="2400" b="1" baseline="-25000" dirty="0">
                <a:solidFill>
                  <a:srgbClr val="7030A0"/>
                </a:solidFill>
              </a:rPr>
              <a:t>1</a:t>
            </a:r>
            <a:r>
              <a:rPr lang="en-GB" sz="2400" b="1" dirty="0">
                <a:solidFill>
                  <a:srgbClr val="7030A0"/>
                </a:solidFill>
              </a:rPr>
              <a:t> + </a:t>
            </a:r>
            <a:r>
              <a:rPr lang="en-GB" sz="2400" dirty="0">
                <a:solidFill>
                  <a:srgbClr val="7030A0"/>
                </a:solidFill>
              </a:rPr>
              <a:t>n</a:t>
            </a:r>
            <a:r>
              <a:rPr lang="en-GB" sz="2400" baseline="-25000" dirty="0">
                <a:solidFill>
                  <a:srgbClr val="7030A0"/>
                </a:solidFill>
              </a:rPr>
              <a:t>2</a:t>
            </a:r>
            <a:r>
              <a:rPr lang="en-GB" sz="2400" b="1" dirty="0">
                <a:solidFill>
                  <a:srgbClr val="7030A0"/>
                </a:solidFill>
              </a:rPr>
              <a:t> a</a:t>
            </a:r>
            <a:r>
              <a:rPr lang="en-GB" sz="2400" b="1" baseline="-25000" dirty="0">
                <a:solidFill>
                  <a:srgbClr val="7030A0"/>
                </a:solidFill>
              </a:rPr>
              <a:t>2</a:t>
            </a:r>
            <a:r>
              <a:rPr lang="en-GB" sz="2400" b="1" dirty="0">
                <a:solidFill>
                  <a:srgbClr val="7030A0"/>
                </a:solidFill>
              </a:rPr>
              <a:t> + </a:t>
            </a:r>
            <a:r>
              <a:rPr lang="en-GB" sz="2400" dirty="0">
                <a:solidFill>
                  <a:srgbClr val="7030A0"/>
                </a:solidFill>
              </a:rPr>
              <a:t>n</a:t>
            </a:r>
            <a:r>
              <a:rPr lang="en-GB" sz="2400" baseline="-25000" dirty="0">
                <a:solidFill>
                  <a:srgbClr val="7030A0"/>
                </a:solidFill>
              </a:rPr>
              <a:t>3</a:t>
            </a:r>
            <a:r>
              <a:rPr lang="en-GB" sz="2400" b="1" baseline="-25000" dirty="0">
                <a:solidFill>
                  <a:srgbClr val="7030A0"/>
                </a:solidFill>
              </a:rPr>
              <a:t> </a:t>
            </a:r>
            <a:r>
              <a:rPr lang="en-GB" sz="2400" b="1" dirty="0">
                <a:solidFill>
                  <a:srgbClr val="7030A0"/>
                </a:solidFill>
              </a:rPr>
              <a:t>a</a:t>
            </a:r>
            <a:r>
              <a:rPr lang="en-GB" sz="2400" b="1" baseline="-25000" dirty="0">
                <a:solidFill>
                  <a:srgbClr val="7030A0"/>
                </a:solidFill>
              </a:rPr>
              <a:t>3   </a:t>
            </a:r>
            <a:r>
              <a:rPr lang="en-US" sz="2400" dirty="0"/>
              <a:t>(</a:t>
            </a:r>
            <a:r>
              <a:rPr lang="en-US" sz="2400" dirty="0">
                <a:solidFill>
                  <a:srgbClr val="7030A0"/>
                </a:solidFill>
              </a:rPr>
              <a:t>real</a:t>
            </a:r>
            <a:r>
              <a:rPr lang="en-US" sz="2400" dirty="0"/>
              <a:t> lattice vectors a</a:t>
            </a:r>
            <a:r>
              <a:rPr lang="en-US" sz="2400" baseline="-25000" dirty="0"/>
              <a:t>1</a:t>
            </a:r>
            <a:r>
              <a:rPr lang="en-US" sz="2400" dirty="0"/>
              <a:t>,a</a:t>
            </a:r>
            <a:r>
              <a:rPr lang="en-US" sz="2400" baseline="-25000" dirty="0"/>
              <a:t>2</a:t>
            </a:r>
            <a:r>
              <a:rPr lang="en-US" sz="2400" dirty="0"/>
              <a:t>,a</a:t>
            </a:r>
            <a:r>
              <a:rPr lang="en-US" sz="2400" baseline="-25000" dirty="0"/>
              <a:t>3</a:t>
            </a:r>
            <a:r>
              <a:rPr lang="en-US" sz="2400" dirty="0"/>
              <a:t>)</a:t>
            </a:r>
            <a:endParaRPr lang="en-GB" sz="2400" b="1" baseline="-25000" dirty="0"/>
          </a:p>
        </p:txBody>
      </p:sp>
      <p:sp>
        <p:nvSpPr>
          <p:cNvPr id="17" name="TextBox 16"/>
          <p:cNvSpPr txBox="1"/>
          <p:nvPr/>
        </p:nvSpPr>
        <p:spPr>
          <a:xfrm>
            <a:off x="0" y="2148481"/>
            <a:ext cx="2667000" cy="369332"/>
          </a:xfrm>
          <a:prstGeom prst="rect">
            <a:avLst/>
          </a:prstGeom>
          <a:noFill/>
        </p:spPr>
        <p:txBody>
          <a:bodyPr wrap="square" rtlCol="0">
            <a:spAutoFit/>
          </a:bodyPr>
          <a:lstStyle/>
          <a:p>
            <a:pPr algn="ctr"/>
            <a:r>
              <a:rPr lang="en-US" dirty="0"/>
              <a:t>b’s are defined such that: </a:t>
            </a:r>
          </a:p>
        </p:txBody>
      </p:sp>
      <p:sp>
        <p:nvSpPr>
          <p:cNvPr id="21" name="TextBox 20"/>
          <p:cNvSpPr txBox="1"/>
          <p:nvPr/>
        </p:nvSpPr>
        <p:spPr>
          <a:xfrm>
            <a:off x="672377" y="3007417"/>
            <a:ext cx="7743017" cy="523220"/>
          </a:xfrm>
          <a:prstGeom prst="rect">
            <a:avLst/>
          </a:prstGeom>
          <a:noFill/>
        </p:spPr>
        <p:txBody>
          <a:bodyPr wrap="none" rtlCol="0">
            <a:spAutoFit/>
          </a:bodyPr>
          <a:lstStyle/>
          <a:p>
            <a:r>
              <a:rPr lang="en-US" sz="2800" u="sng" dirty="0">
                <a:solidFill>
                  <a:srgbClr val="FF0000"/>
                </a:solidFill>
              </a:rPr>
              <a:t>Implication</a:t>
            </a:r>
            <a:r>
              <a:rPr lang="en-US" sz="2800" dirty="0">
                <a:solidFill>
                  <a:srgbClr val="FF0000"/>
                </a:solidFill>
              </a:rPr>
              <a:t>: </a:t>
            </a:r>
            <a:r>
              <a:rPr lang="en-US" sz="2800" b="1" dirty="0">
                <a:solidFill>
                  <a:srgbClr val="FF0000"/>
                </a:solidFill>
              </a:rPr>
              <a:t>b</a:t>
            </a:r>
            <a:r>
              <a:rPr lang="en-US" sz="2800" b="1" baseline="-25000" dirty="0">
                <a:solidFill>
                  <a:srgbClr val="FF0000"/>
                </a:solidFill>
              </a:rPr>
              <a:t>1</a:t>
            </a:r>
            <a:r>
              <a:rPr lang="en-US" sz="2800" dirty="0">
                <a:solidFill>
                  <a:srgbClr val="FF0000"/>
                </a:solidFill>
              </a:rPr>
              <a:t> is always perpendicular to </a:t>
            </a:r>
            <a:r>
              <a:rPr lang="en-US" sz="2800" b="1" dirty="0">
                <a:solidFill>
                  <a:srgbClr val="FF0000"/>
                </a:solidFill>
              </a:rPr>
              <a:t>a</a:t>
            </a:r>
            <a:r>
              <a:rPr lang="en-US" sz="2800" b="1" baseline="-25000" dirty="0">
                <a:solidFill>
                  <a:srgbClr val="FF0000"/>
                </a:solidFill>
              </a:rPr>
              <a:t>2</a:t>
            </a:r>
            <a:r>
              <a:rPr lang="en-US" sz="2800" dirty="0">
                <a:solidFill>
                  <a:srgbClr val="FF0000"/>
                </a:solidFill>
              </a:rPr>
              <a:t> and </a:t>
            </a:r>
            <a:r>
              <a:rPr lang="en-US" sz="2800" b="1" dirty="0">
                <a:solidFill>
                  <a:srgbClr val="FF0000"/>
                </a:solidFill>
              </a:rPr>
              <a:t>a</a:t>
            </a:r>
            <a:r>
              <a:rPr lang="en-US" sz="2800" b="1" baseline="-25000" dirty="0">
                <a:solidFill>
                  <a:srgbClr val="FF0000"/>
                </a:solidFill>
              </a:rPr>
              <a:t>3</a:t>
            </a:r>
          </a:p>
        </p:txBody>
      </p:sp>
    </p:spTree>
    <p:extLst>
      <p:ext uri="{BB962C8B-B14F-4D97-AF65-F5344CB8AC3E}">
        <p14:creationId xmlns:p14="http://schemas.microsoft.com/office/powerpoint/2010/main" val="311242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50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50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2" presetClass="entr" presetSubtype="4"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2" presetClass="entr" presetSubtype="4" fill="hold" grpId="0"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 calcmode="lin" valueType="num">
                                      <p:cBhvr additive="base">
                                        <p:cTn id="2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1517"/>
                                        </p:tgtEl>
                                        <p:attrNameLst>
                                          <p:attrName>style.visibility</p:attrName>
                                        </p:attrNameLst>
                                      </p:cBhvr>
                                      <p:to>
                                        <p:strVal val="visible"/>
                                      </p:to>
                                    </p:set>
                                    <p:anim calcmode="lin" valueType="num">
                                      <p:cBhvr additive="base">
                                        <p:cTn id="27" dur="500" fill="hold"/>
                                        <p:tgtEl>
                                          <p:spTgt spid="21517"/>
                                        </p:tgtEl>
                                        <p:attrNameLst>
                                          <p:attrName>ppt_x</p:attrName>
                                        </p:attrNameLst>
                                      </p:cBhvr>
                                      <p:tavLst>
                                        <p:tav tm="0">
                                          <p:val>
                                            <p:strVal val="#ppt_x"/>
                                          </p:val>
                                        </p:tav>
                                        <p:tav tm="100000">
                                          <p:val>
                                            <p:strVal val="#ppt_x"/>
                                          </p:val>
                                        </p:tav>
                                      </p:tavLst>
                                    </p:anim>
                                    <p:anim calcmode="lin" valueType="num">
                                      <p:cBhvr additive="base">
                                        <p:cTn id="28" dur="500" fill="hold"/>
                                        <p:tgtEl>
                                          <p:spTgt spid="215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1518"/>
                                        </p:tgtEl>
                                        <p:attrNameLst>
                                          <p:attrName>style.visibility</p:attrName>
                                        </p:attrNameLst>
                                      </p:cBhvr>
                                      <p:to>
                                        <p:strVal val="visible"/>
                                      </p:to>
                                    </p:set>
                                    <p:anim calcmode="lin" valueType="num">
                                      <p:cBhvr additive="base">
                                        <p:cTn id="35" dur="500" fill="hold"/>
                                        <p:tgtEl>
                                          <p:spTgt spid="21518"/>
                                        </p:tgtEl>
                                        <p:attrNameLst>
                                          <p:attrName>ppt_x</p:attrName>
                                        </p:attrNameLst>
                                      </p:cBhvr>
                                      <p:tavLst>
                                        <p:tav tm="0">
                                          <p:val>
                                            <p:strVal val="#ppt_x"/>
                                          </p:val>
                                        </p:tav>
                                        <p:tav tm="100000">
                                          <p:val>
                                            <p:strVal val="#ppt_x"/>
                                          </p:val>
                                        </p:tav>
                                      </p:tavLst>
                                    </p:anim>
                                    <p:anim calcmode="lin" valueType="num">
                                      <p:cBhvr additive="base">
                                        <p:cTn id="36" dur="500" fill="hold"/>
                                        <p:tgtEl>
                                          <p:spTgt spid="2151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build="p"/>
      <p:bldP spid="15" grpId="0"/>
      <p:bldP spid="18" grpId="0"/>
      <p:bldP spid="20" grpId="0"/>
      <p:bldP spid="19" grpId="0"/>
      <p:bldP spid="17"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Picture 3" descr="C:\Lezione semiconduttori\Layer 0.tif"/>
          <p:cNvPicPr>
            <a:picLocks noChangeAspect="1" noChangeArrowheads="1"/>
          </p:cNvPicPr>
          <p:nvPr/>
        </p:nvPicPr>
        <p:blipFill>
          <a:blip r:embed="rId3"/>
          <a:srcRect/>
          <a:stretch>
            <a:fillRect/>
          </a:stretch>
        </p:blipFill>
        <p:spPr bwMode="auto">
          <a:xfrm>
            <a:off x="1244600" y="2032000"/>
            <a:ext cx="6653213" cy="2794000"/>
          </a:xfrm>
          <a:prstGeom prst="rect">
            <a:avLst/>
          </a:prstGeom>
          <a:noFill/>
        </p:spPr>
      </p:pic>
      <p:sp>
        <p:nvSpPr>
          <p:cNvPr id="14" name="TextBox 13"/>
          <p:cNvSpPr txBox="1"/>
          <p:nvPr/>
        </p:nvSpPr>
        <p:spPr>
          <a:xfrm>
            <a:off x="457200" y="5334000"/>
            <a:ext cx="4648200" cy="584775"/>
          </a:xfrm>
          <a:prstGeom prst="rect">
            <a:avLst/>
          </a:prstGeom>
          <a:noFill/>
        </p:spPr>
        <p:txBody>
          <a:bodyPr wrap="square" rtlCol="0">
            <a:spAutoFit/>
          </a:bodyPr>
          <a:lstStyle/>
          <a:p>
            <a:pPr algn="ctr"/>
            <a:r>
              <a:rPr lang="en-US" sz="3200" dirty="0"/>
              <a:t>Real lattice planes (</a:t>
            </a:r>
            <a:r>
              <a:rPr lang="en-US" sz="3200" i="1" dirty="0"/>
              <a:t>hk0</a:t>
            </a:r>
            <a:r>
              <a:rPr lang="en-US" sz="3200" dirty="0"/>
              <a:t>) </a:t>
            </a:r>
          </a:p>
        </p:txBody>
      </p:sp>
      <p:sp>
        <p:nvSpPr>
          <p:cNvPr id="15" name="TextBox 14"/>
          <p:cNvSpPr txBox="1"/>
          <p:nvPr/>
        </p:nvSpPr>
        <p:spPr>
          <a:xfrm>
            <a:off x="4961467" y="5295900"/>
            <a:ext cx="4038600" cy="584775"/>
          </a:xfrm>
          <a:prstGeom prst="rect">
            <a:avLst/>
          </a:prstGeom>
          <a:noFill/>
        </p:spPr>
        <p:txBody>
          <a:bodyPr wrap="square" rtlCol="0">
            <a:spAutoFit/>
          </a:bodyPr>
          <a:lstStyle/>
          <a:p>
            <a:pPr algn="ctr"/>
            <a:r>
              <a:rPr lang="en-US" sz="3200" dirty="0"/>
              <a:t> </a:t>
            </a:r>
            <a:r>
              <a:rPr lang="en-US" sz="3200" b="1" dirty="0"/>
              <a:t>K </a:t>
            </a:r>
            <a:r>
              <a:rPr lang="en-US" sz="3200" dirty="0"/>
              <a:t>in reciprocal space</a:t>
            </a:r>
          </a:p>
        </p:txBody>
      </p:sp>
      <p:sp>
        <p:nvSpPr>
          <p:cNvPr id="2" name="Rectangle 1"/>
          <p:cNvSpPr/>
          <p:nvPr/>
        </p:nvSpPr>
        <p:spPr>
          <a:xfrm>
            <a:off x="4769009" y="1753451"/>
            <a:ext cx="3995738" cy="426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295900" y="2274838"/>
            <a:ext cx="2514600" cy="2308324"/>
          </a:xfrm>
          <a:prstGeom prst="rect">
            <a:avLst/>
          </a:prstGeom>
          <a:noFill/>
        </p:spPr>
        <p:txBody>
          <a:bodyPr wrap="square" rtlCol="0">
            <a:spAutoFit/>
          </a:bodyPr>
          <a:lstStyle/>
          <a:p>
            <a:pPr algn="ctr"/>
            <a:r>
              <a:rPr lang="en-US" sz="4800"/>
              <a:t>Identify these planes</a:t>
            </a:r>
            <a:endParaRPr lang="en-US" sz="4800" dirty="0"/>
          </a:p>
        </p:txBody>
      </p:sp>
      <p:cxnSp>
        <p:nvCxnSpPr>
          <p:cNvPr id="5" name="Straight Arrow Connector 4"/>
          <p:cNvCxnSpPr/>
          <p:nvPr/>
        </p:nvCxnSpPr>
        <p:spPr>
          <a:xfrm>
            <a:off x="304800" y="4768850"/>
            <a:ext cx="685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304800" y="4057650"/>
            <a:ext cx="0" cy="7429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41326" y="4767818"/>
            <a:ext cx="685800" cy="369332"/>
          </a:xfrm>
          <a:prstGeom prst="rect">
            <a:avLst/>
          </a:prstGeom>
          <a:noFill/>
        </p:spPr>
        <p:txBody>
          <a:bodyPr wrap="square" rtlCol="0">
            <a:spAutoFit/>
          </a:bodyPr>
          <a:lstStyle/>
          <a:p>
            <a:r>
              <a:rPr lang="en-US" dirty="0"/>
              <a:t>a</a:t>
            </a:r>
            <a:r>
              <a:rPr lang="en-US" baseline="-25000" dirty="0"/>
              <a:t>1</a:t>
            </a:r>
          </a:p>
        </p:txBody>
      </p:sp>
      <p:sp>
        <p:nvSpPr>
          <p:cNvPr id="23" name="TextBox 22"/>
          <p:cNvSpPr txBox="1"/>
          <p:nvPr/>
        </p:nvSpPr>
        <p:spPr>
          <a:xfrm>
            <a:off x="-52917" y="4213304"/>
            <a:ext cx="685800" cy="369332"/>
          </a:xfrm>
          <a:prstGeom prst="rect">
            <a:avLst/>
          </a:prstGeom>
          <a:noFill/>
        </p:spPr>
        <p:txBody>
          <a:bodyPr wrap="square" rtlCol="0">
            <a:spAutoFit/>
          </a:bodyPr>
          <a:lstStyle/>
          <a:p>
            <a:r>
              <a:rPr lang="en-US" dirty="0"/>
              <a:t>a</a:t>
            </a:r>
            <a:r>
              <a:rPr lang="en-US" baseline="-25000" dirty="0"/>
              <a:t>2</a:t>
            </a:r>
          </a:p>
        </p:txBody>
      </p:sp>
    </p:spTree>
    <p:extLst>
      <p:ext uri="{BB962C8B-B14F-4D97-AF65-F5344CB8AC3E}">
        <p14:creationId xmlns:p14="http://schemas.microsoft.com/office/powerpoint/2010/main" val="3387060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24364-72E0-4EAA-8FB5-84B2FB7A6574}"/>
              </a:ext>
            </a:extLst>
          </p:cNvPr>
          <p:cNvSpPr>
            <a:spLocks noGrp="1"/>
          </p:cNvSpPr>
          <p:nvPr>
            <p:ph type="title"/>
          </p:nvPr>
        </p:nvSpPr>
        <p:spPr>
          <a:xfrm>
            <a:off x="5629274" y="274638"/>
            <a:ext cx="3057525" cy="1143000"/>
          </a:xfrm>
        </p:spPr>
        <p:txBody>
          <a:bodyPr>
            <a:normAutofit fontScale="90000"/>
          </a:bodyPr>
          <a:lstStyle/>
          <a:p>
            <a:r>
              <a:rPr lang="en-US" dirty="0"/>
              <a:t>Problem 6</a:t>
            </a:r>
            <a:br>
              <a:rPr lang="en-US" dirty="0"/>
            </a:br>
            <a:r>
              <a:rPr lang="en-US" sz="2700" dirty="0"/>
              <a:t>Could have a similar problem on Test 1</a:t>
            </a:r>
            <a:endParaRPr lang="en-US" dirty="0"/>
          </a:p>
        </p:txBody>
      </p:sp>
      <p:pic>
        <p:nvPicPr>
          <p:cNvPr id="7" name="Picture 6">
            <a:extLst>
              <a:ext uri="{FF2B5EF4-FFF2-40B4-BE49-F238E27FC236}">
                <a16:creationId xmlns:a16="http://schemas.microsoft.com/office/drawing/2014/main" id="{89E96D9D-D9E9-15CA-9663-A153187167BF}"/>
              </a:ext>
            </a:extLst>
          </p:cNvPr>
          <p:cNvPicPr>
            <a:picLocks noChangeAspect="1"/>
          </p:cNvPicPr>
          <p:nvPr/>
        </p:nvPicPr>
        <p:blipFill>
          <a:blip r:embed="rId2"/>
          <a:stretch>
            <a:fillRect/>
          </a:stretch>
        </p:blipFill>
        <p:spPr>
          <a:xfrm>
            <a:off x="76200" y="3175"/>
            <a:ext cx="5553075" cy="1685925"/>
          </a:xfrm>
          <a:prstGeom prst="rect">
            <a:avLst/>
          </a:prstGeom>
        </p:spPr>
      </p:pic>
      <p:pic>
        <p:nvPicPr>
          <p:cNvPr id="11" name="Picture 10">
            <a:extLst>
              <a:ext uri="{FF2B5EF4-FFF2-40B4-BE49-F238E27FC236}">
                <a16:creationId xmlns:a16="http://schemas.microsoft.com/office/drawing/2014/main" id="{14A23523-0965-30F0-56EE-155C8C1590D3}"/>
              </a:ext>
            </a:extLst>
          </p:cNvPr>
          <p:cNvPicPr>
            <a:picLocks noChangeAspect="1"/>
          </p:cNvPicPr>
          <p:nvPr/>
        </p:nvPicPr>
        <p:blipFill>
          <a:blip r:embed="rId3"/>
          <a:stretch>
            <a:fillRect/>
          </a:stretch>
        </p:blipFill>
        <p:spPr>
          <a:xfrm>
            <a:off x="0" y="1737518"/>
            <a:ext cx="8991600" cy="333375"/>
          </a:xfrm>
          <a:prstGeom prst="rect">
            <a:avLst/>
          </a:prstGeom>
        </p:spPr>
      </p:pic>
      <p:sp>
        <p:nvSpPr>
          <p:cNvPr id="14" name="TextBox 13">
            <a:extLst>
              <a:ext uri="{FF2B5EF4-FFF2-40B4-BE49-F238E27FC236}">
                <a16:creationId xmlns:a16="http://schemas.microsoft.com/office/drawing/2014/main" id="{320242B6-FFF6-E386-67E9-C16E4C5F5E87}"/>
              </a:ext>
            </a:extLst>
          </p:cNvPr>
          <p:cNvSpPr txBox="1"/>
          <p:nvPr/>
        </p:nvSpPr>
        <p:spPr>
          <a:xfrm>
            <a:off x="914400" y="2102108"/>
            <a:ext cx="7315200" cy="4832092"/>
          </a:xfrm>
          <a:prstGeom prst="rect">
            <a:avLst/>
          </a:prstGeom>
          <a:noFill/>
        </p:spPr>
        <p:txBody>
          <a:bodyPr wrap="square" rtlCol="0">
            <a:spAutoFit/>
          </a:bodyPr>
          <a:lstStyle/>
          <a:p>
            <a:pPr algn="ctr"/>
            <a:r>
              <a:rPr lang="en-US" sz="2800" dirty="0">
                <a:solidFill>
                  <a:srgbClr val="FF0000"/>
                </a:solidFill>
              </a:rPr>
              <a:t>(I’d rather you put your homework away while we discuss these. I want you to think with us now rather than look at what you did.)</a:t>
            </a:r>
          </a:p>
          <a:p>
            <a:r>
              <a:rPr lang="en-US" sz="2800" dirty="0">
                <a:solidFill>
                  <a:srgbClr val="00B050"/>
                </a:solidFill>
              </a:rPr>
              <a:t>How many Cl are there? </a:t>
            </a:r>
          </a:p>
          <a:p>
            <a:r>
              <a:rPr lang="en-US" sz="2800" dirty="0">
                <a:solidFill>
                  <a:srgbClr val="00B050"/>
                </a:solidFill>
              </a:rPr>
              <a:t>Cl at all of the corners, 8 corners shared between 8 unit cells (just like </a:t>
            </a:r>
            <a:r>
              <a:rPr lang="en-US" sz="2800" dirty="0" err="1">
                <a:solidFill>
                  <a:srgbClr val="00B050"/>
                </a:solidFill>
              </a:rPr>
              <a:t>sc</a:t>
            </a:r>
            <a:r>
              <a:rPr lang="en-US" sz="2800" dirty="0">
                <a:solidFill>
                  <a:srgbClr val="00B050"/>
                </a:solidFill>
              </a:rPr>
              <a:t>), so 1 Na per cell</a:t>
            </a:r>
          </a:p>
          <a:p>
            <a:r>
              <a:rPr lang="en-US" sz="2800" dirty="0">
                <a:solidFill>
                  <a:srgbClr val="00B050"/>
                </a:solidFill>
              </a:rPr>
              <a:t>How about the Na?</a:t>
            </a:r>
          </a:p>
          <a:p>
            <a:r>
              <a:rPr lang="en-US" sz="2800" dirty="0">
                <a:solidFill>
                  <a:srgbClr val="00B050"/>
                </a:solidFill>
              </a:rPr>
              <a:t>Na: 2 within the unit cell not shared with other cells and 4 edges (shared with 4) so 3 Na per cell             </a:t>
            </a:r>
          </a:p>
          <a:p>
            <a:endParaRPr lang="en-US" sz="2800" b="1" dirty="0">
              <a:solidFill>
                <a:srgbClr val="00B050"/>
              </a:solidFill>
            </a:endParaRPr>
          </a:p>
          <a:p>
            <a:pPr algn="ctr"/>
            <a:r>
              <a:rPr lang="en-US" sz="2800" b="1" dirty="0">
                <a:solidFill>
                  <a:srgbClr val="00B050"/>
                </a:solidFill>
              </a:rPr>
              <a:t>Thus Na</a:t>
            </a:r>
            <a:r>
              <a:rPr lang="en-US" sz="2800" b="1" baseline="-25000" dirty="0">
                <a:solidFill>
                  <a:srgbClr val="00B050"/>
                </a:solidFill>
              </a:rPr>
              <a:t>3</a:t>
            </a:r>
            <a:r>
              <a:rPr lang="en-US" sz="2800" b="1" dirty="0">
                <a:solidFill>
                  <a:srgbClr val="00B050"/>
                </a:solidFill>
              </a:rPr>
              <a:t>Cl</a:t>
            </a:r>
          </a:p>
        </p:txBody>
      </p:sp>
    </p:spTree>
    <p:extLst>
      <p:ext uri="{BB962C8B-B14F-4D97-AF65-F5344CB8AC3E}">
        <p14:creationId xmlns:p14="http://schemas.microsoft.com/office/powerpoint/2010/main" val="33890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Picture 3" descr="C:\Lezione semiconduttori\Layer 0.tif"/>
          <p:cNvPicPr>
            <a:picLocks noChangeAspect="1" noChangeArrowheads="1"/>
          </p:cNvPicPr>
          <p:nvPr/>
        </p:nvPicPr>
        <p:blipFill>
          <a:blip r:embed="rId3"/>
          <a:srcRect/>
          <a:stretch>
            <a:fillRect/>
          </a:stretch>
        </p:blipFill>
        <p:spPr bwMode="auto">
          <a:xfrm>
            <a:off x="1244600" y="2032000"/>
            <a:ext cx="6653213" cy="2794000"/>
          </a:xfrm>
          <a:prstGeom prst="rect">
            <a:avLst/>
          </a:prstGeom>
          <a:noFill/>
        </p:spPr>
      </p:pic>
      <p:sp>
        <p:nvSpPr>
          <p:cNvPr id="72706" name="Rectangle 2"/>
          <p:cNvSpPr>
            <a:spLocks noGrp="1" noChangeArrowheads="1"/>
          </p:cNvSpPr>
          <p:nvPr>
            <p:ph type="title"/>
          </p:nvPr>
        </p:nvSpPr>
        <p:spPr>
          <a:xfrm>
            <a:off x="478631" y="-24031"/>
            <a:ext cx="8229600" cy="1143000"/>
          </a:xfrm>
        </p:spPr>
        <p:txBody>
          <a:bodyPr/>
          <a:lstStyle/>
          <a:p>
            <a:r>
              <a:rPr lang="en-US" dirty="0"/>
              <a:t>2D Reciprocal Lattice</a:t>
            </a:r>
          </a:p>
        </p:txBody>
      </p:sp>
      <p:sp>
        <p:nvSpPr>
          <p:cNvPr id="13" name="TextBox 12"/>
          <p:cNvSpPr txBox="1"/>
          <p:nvPr/>
        </p:nvSpPr>
        <p:spPr>
          <a:xfrm>
            <a:off x="0" y="6042392"/>
            <a:ext cx="9144000" cy="461665"/>
          </a:xfrm>
          <a:prstGeom prst="rect">
            <a:avLst/>
          </a:prstGeom>
          <a:noFill/>
        </p:spPr>
        <p:txBody>
          <a:bodyPr wrap="square" rtlCol="0">
            <a:spAutoFit/>
          </a:bodyPr>
          <a:lstStyle/>
          <a:p>
            <a:pPr algn="ctr"/>
            <a:r>
              <a:rPr lang="en-US" sz="2400" b="1" dirty="0" err="1"/>
              <a:t>K</a:t>
            </a:r>
            <a:r>
              <a:rPr lang="en-US" sz="2400" baseline="-25000" dirty="0" err="1"/>
              <a:t>hkl</a:t>
            </a:r>
            <a:r>
              <a:rPr lang="en-US" sz="2400" baseline="-25000" dirty="0"/>
              <a:t> </a:t>
            </a:r>
            <a:r>
              <a:rPr lang="en-US" sz="2400" dirty="0"/>
              <a:t>is perpendicular to (</a:t>
            </a:r>
            <a:r>
              <a:rPr lang="en-US" sz="2400" i="1" dirty="0" err="1"/>
              <a:t>hkl</a:t>
            </a:r>
            <a:r>
              <a:rPr lang="en-US" sz="2400" dirty="0"/>
              <a:t>) plane</a:t>
            </a:r>
            <a:endParaRPr lang="en-US" sz="2400" b="1" dirty="0"/>
          </a:p>
        </p:txBody>
      </p:sp>
      <p:sp>
        <p:nvSpPr>
          <p:cNvPr id="14" name="TextBox 13"/>
          <p:cNvSpPr txBox="1"/>
          <p:nvPr/>
        </p:nvSpPr>
        <p:spPr>
          <a:xfrm>
            <a:off x="457200" y="5334000"/>
            <a:ext cx="4648200" cy="584775"/>
          </a:xfrm>
          <a:prstGeom prst="rect">
            <a:avLst/>
          </a:prstGeom>
          <a:noFill/>
        </p:spPr>
        <p:txBody>
          <a:bodyPr wrap="square" rtlCol="0">
            <a:spAutoFit/>
          </a:bodyPr>
          <a:lstStyle/>
          <a:p>
            <a:pPr algn="ctr"/>
            <a:r>
              <a:rPr lang="en-US" sz="3200" dirty="0"/>
              <a:t>Real lattice planes (</a:t>
            </a:r>
            <a:r>
              <a:rPr lang="en-US" sz="3200" i="1" dirty="0"/>
              <a:t>hk0</a:t>
            </a:r>
            <a:r>
              <a:rPr lang="en-US" sz="3200" dirty="0"/>
              <a:t>) </a:t>
            </a:r>
          </a:p>
        </p:txBody>
      </p:sp>
      <p:sp>
        <p:nvSpPr>
          <p:cNvPr id="15" name="TextBox 14"/>
          <p:cNvSpPr txBox="1"/>
          <p:nvPr/>
        </p:nvSpPr>
        <p:spPr>
          <a:xfrm>
            <a:off x="4961467" y="5295900"/>
            <a:ext cx="4038600" cy="584775"/>
          </a:xfrm>
          <a:prstGeom prst="rect">
            <a:avLst/>
          </a:prstGeom>
          <a:noFill/>
        </p:spPr>
        <p:txBody>
          <a:bodyPr wrap="square" rtlCol="0">
            <a:spAutoFit/>
          </a:bodyPr>
          <a:lstStyle/>
          <a:p>
            <a:pPr algn="ctr"/>
            <a:r>
              <a:rPr lang="en-US" sz="3200" dirty="0"/>
              <a:t> </a:t>
            </a:r>
            <a:r>
              <a:rPr lang="en-US" sz="3200" b="1" dirty="0"/>
              <a:t>K </a:t>
            </a:r>
            <a:r>
              <a:rPr lang="en-US" sz="3200" dirty="0"/>
              <a:t>in reciprocal space</a:t>
            </a:r>
          </a:p>
        </p:txBody>
      </p:sp>
      <p:cxnSp>
        <p:nvCxnSpPr>
          <p:cNvPr id="5" name="Straight Arrow Connector 4"/>
          <p:cNvCxnSpPr/>
          <p:nvPr/>
        </p:nvCxnSpPr>
        <p:spPr>
          <a:xfrm>
            <a:off x="304800" y="4768850"/>
            <a:ext cx="685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304800" y="4057650"/>
            <a:ext cx="0" cy="7429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41326" y="4767818"/>
            <a:ext cx="685800" cy="369332"/>
          </a:xfrm>
          <a:prstGeom prst="rect">
            <a:avLst/>
          </a:prstGeom>
          <a:noFill/>
        </p:spPr>
        <p:txBody>
          <a:bodyPr wrap="square" rtlCol="0">
            <a:spAutoFit/>
          </a:bodyPr>
          <a:lstStyle/>
          <a:p>
            <a:r>
              <a:rPr lang="en-US" dirty="0"/>
              <a:t>a</a:t>
            </a:r>
            <a:r>
              <a:rPr lang="en-US" baseline="-25000" dirty="0"/>
              <a:t>1</a:t>
            </a:r>
          </a:p>
        </p:txBody>
      </p:sp>
      <p:sp>
        <p:nvSpPr>
          <p:cNvPr id="23" name="TextBox 22"/>
          <p:cNvSpPr txBox="1"/>
          <p:nvPr/>
        </p:nvSpPr>
        <p:spPr>
          <a:xfrm>
            <a:off x="-52917" y="4213304"/>
            <a:ext cx="685800" cy="369332"/>
          </a:xfrm>
          <a:prstGeom prst="rect">
            <a:avLst/>
          </a:prstGeom>
          <a:noFill/>
        </p:spPr>
        <p:txBody>
          <a:bodyPr wrap="square" rtlCol="0">
            <a:spAutoFit/>
          </a:bodyPr>
          <a:lstStyle/>
          <a:p>
            <a:r>
              <a:rPr lang="en-US" dirty="0"/>
              <a:t>a</a:t>
            </a:r>
            <a:r>
              <a:rPr lang="en-US" baseline="-25000" dirty="0"/>
              <a:t>2</a:t>
            </a:r>
          </a:p>
        </p:txBody>
      </p:sp>
      <p:sp>
        <p:nvSpPr>
          <p:cNvPr id="4" name="Rectangle 3"/>
          <p:cNvSpPr/>
          <p:nvPr/>
        </p:nvSpPr>
        <p:spPr>
          <a:xfrm>
            <a:off x="609437" y="996242"/>
            <a:ext cx="7671330" cy="830997"/>
          </a:xfrm>
          <a:prstGeom prst="rect">
            <a:avLst/>
          </a:prstGeom>
        </p:spPr>
        <p:txBody>
          <a:bodyPr wrap="square">
            <a:spAutoFit/>
          </a:bodyPr>
          <a:lstStyle/>
          <a:p>
            <a:pPr algn="ctr"/>
            <a:r>
              <a:rPr lang="en-US" sz="2400" dirty="0">
                <a:solidFill>
                  <a:srgbClr val="7030A0"/>
                </a:solidFill>
              </a:rPr>
              <a:t>A point in the reciprocal lattice corresponds to a set of planes (</a:t>
            </a:r>
            <a:r>
              <a:rPr lang="en-US" sz="2400" dirty="0" err="1">
                <a:solidFill>
                  <a:srgbClr val="7030A0"/>
                </a:solidFill>
              </a:rPr>
              <a:t>hkl</a:t>
            </a:r>
            <a:r>
              <a:rPr lang="en-US" sz="2400" dirty="0">
                <a:solidFill>
                  <a:srgbClr val="7030A0"/>
                </a:solidFill>
              </a:rPr>
              <a:t>) in the real-space lattice.</a:t>
            </a:r>
          </a:p>
        </p:txBody>
      </p:sp>
    </p:spTree>
    <p:extLst>
      <p:ext uri="{BB962C8B-B14F-4D97-AF65-F5344CB8AC3E}">
        <p14:creationId xmlns:p14="http://schemas.microsoft.com/office/powerpoint/2010/main" val="263449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270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p:bldP spid="1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Picture 3" descr="C:\Lezione semiconduttori\Layer 0.tif"/>
          <p:cNvPicPr>
            <a:picLocks noChangeAspect="1" noChangeArrowheads="1"/>
          </p:cNvPicPr>
          <p:nvPr/>
        </p:nvPicPr>
        <p:blipFill>
          <a:blip r:embed="rId3"/>
          <a:srcRect/>
          <a:stretch>
            <a:fillRect/>
          </a:stretch>
        </p:blipFill>
        <p:spPr bwMode="auto">
          <a:xfrm>
            <a:off x="1244600" y="2032000"/>
            <a:ext cx="6653213" cy="2794000"/>
          </a:xfrm>
          <a:prstGeom prst="rect">
            <a:avLst/>
          </a:prstGeom>
          <a:noFill/>
        </p:spPr>
      </p:pic>
      <p:pic>
        <p:nvPicPr>
          <p:cNvPr id="72708" name="Picture 4" descr="C:\Lezione semiconduttori\Layer 45.tif"/>
          <p:cNvPicPr>
            <a:picLocks noChangeAspect="1" noChangeArrowheads="1"/>
          </p:cNvPicPr>
          <p:nvPr/>
        </p:nvPicPr>
        <p:blipFill>
          <a:blip r:embed="rId4"/>
          <a:srcRect/>
          <a:stretch>
            <a:fillRect/>
          </a:stretch>
        </p:blipFill>
        <p:spPr bwMode="auto">
          <a:xfrm>
            <a:off x="1436688" y="1943100"/>
            <a:ext cx="6488112" cy="3086100"/>
          </a:xfrm>
          <a:prstGeom prst="rect">
            <a:avLst/>
          </a:prstGeom>
          <a:noFill/>
        </p:spPr>
      </p:pic>
      <p:sp>
        <p:nvSpPr>
          <p:cNvPr id="72706" name="Rectangle 2"/>
          <p:cNvSpPr>
            <a:spLocks noGrp="1" noChangeArrowheads="1"/>
          </p:cNvSpPr>
          <p:nvPr>
            <p:ph type="title"/>
          </p:nvPr>
        </p:nvSpPr>
        <p:spPr>
          <a:xfrm>
            <a:off x="478631" y="-24031"/>
            <a:ext cx="8229600" cy="1143000"/>
          </a:xfrm>
        </p:spPr>
        <p:txBody>
          <a:bodyPr/>
          <a:lstStyle/>
          <a:p>
            <a:r>
              <a:rPr lang="en-US" dirty="0"/>
              <a:t>2D Reciprocal Lattice</a:t>
            </a:r>
          </a:p>
        </p:txBody>
      </p:sp>
      <p:sp>
        <p:nvSpPr>
          <p:cNvPr id="13" name="TextBox 12"/>
          <p:cNvSpPr txBox="1"/>
          <p:nvPr/>
        </p:nvSpPr>
        <p:spPr>
          <a:xfrm>
            <a:off x="0" y="6042392"/>
            <a:ext cx="9144000" cy="461665"/>
          </a:xfrm>
          <a:prstGeom prst="rect">
            <a:avLst/>
          </a:prstGeom>
          <a:noFill/>
        </p:spPr>
        <p:txBody>
          <a:bodyPr wrap="square" rtlCol="0">
            <a:spAutoFit/>
          </a:bodyPr>
          <a:lstStyle/>
          <a:p>
            <a:pPr algn="ctr"/>
            <a:r>
              <a:rPr lang="en-US" sz="2400" b="1" dirty="0" err="1"/>
              <a:t>K</a:t>
            </a:r>
            <a:r>
              <a:rPr lang="en-US" sz="2400" baseline="-25000" dirty="0" err="1"/>
              <a:t>hkl</a:t>
            </a:r>
            <a:r>
              <a:rPr lang="en-US" sz="2400" baseline="-25000" dirty="0"/>
              <a:t> </a:t>
            </a:r>
            <a:r>
              <a:rPr lang="en-US" sz="2400" dirty="0"/>
              <a:t>is perpendicular to (</a:t>
            </a:r>
            <a:r>
              <a:rPr lang="en-US" sz="2400" i="1" dirty="0" err="1"/>
              <a:t>hkl</a:t>
            </a:r>
            <a:r>
              <a:rPr lang="en-US" sz="2400" dirty="0"/>
              <a:t>) plane</a:t>
            </a:r>
            <a:endParaRPr lang="en-US" sz="2400" b="1" dirty="0"/>
          </a:p>
        </p:txBody>
      </p:sp>
      <p:sp>
        <p:nvSpPr>
          <p:cNvPr id="14" name="TextBox 13"/>
          <p:cNvSpPr txBox="1"/>
          <p:nvPr/>
        </p:nvSpPr>
        <p:spPr>
          <a:xfrm>
            <a:off x="457200" y="5334000"/>
            <a:ext cx="4648200" cy="584775"/>
          </a:xfrm>
          <a:prstGeom prst="rect">
            <a:avLst/>
          </a:prstGeom>
          <a:noFill/>
        </p:spPr>
        <p:txBody>
          <a:bodyPr wrap="square" rtlCol="0">
            <a:spAutoFit/>
          </a:bodyPr>
          <a:lstStyle/>
          <a:p>
            <a:pPr algn="ctr"/>
            <a:r>
              <a:rPr lang="en-US" sz="3200" dirty="0"/>
              <a:t>Real lattice planes (</a:t>
            </a:r>
            <a:r>
              <a:rPr lang="en-US" sz="3200" i="1" dirty="0"/>
              <a:t>hk0</a:t>
            </a:r>
            <a:r>
              <a:rPr lang="en-US" sz="3200" dirty="0"/>
              <a:t>) </a:t>
            </a:r>
          </a:p>
        </p:txBody>
      </p:sp>
      <p:sp>
        <p:nvSpPr>
          <p:cNvPr id="15" name="TextBox 14"/>
          <p:cNvSpPr txBox="1"/>
          <p:nvPr/>
        </p:nvSpPr>
        <p:spPr>
          <a:xfrm>
            <a:off x="4961467" y="5295900"/>
            <a:ext cx="4038600" cy="584775"/>
          </a:xfrm>
          <a:prstGeom prst="rect">
            <a:avLst/>
          </a:prstGeom>
          <a:noFill/>
        </p:spPr>
        <p:txBody>
          <a:bodyPr wrap="square" rtlCol="0">
            <a:spAutoFit/>
          </a:bodyPr>
          <a:lstStyle/>
          <a:p>
            <a:pPr algn="ctr"/>
            <a:r>
              <a:rPr lang="en-US" sz="3200" dirty="0"/>
              <a:t> </a:t>
            </a:r>
            <a:r>
              <a:rPr lang="en-US" sz="3200" b="1" dirty="0"/>
              <a:t>K </a:t>
            </a:r>
            <a:r>
              <a:rPr lang="en-US" sz="3200" dirty="0"/>
              <a:t>in reciprocal space</a:t>
            </a:r>
          </a:p>
        </p:txBody>
      </p:sp>
      <p:cxnSp>
        <p:nvCxnSpPr>
          <p:cNvPr id="5" name="Straight Arrow Connector 4"/>
          <p:cNvCxnSpPr/>
          <p:nvPr/>
        </p:nvCxnSpPr>
        <p:spPr>
          <a:xfrm>
            <a:off x="304800" y="4768850"/>
            <a:ext cx="685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304800" y="4057650"/>
            <a:ext cx="0" cy="7429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41326" y="4767818"/>
            <a:ext cx="685800" cy="369332"/>
          </a:xfrm>
          <a:prstGeom prst="rect">
            <a:avLst/>
          </a:prstGeom>
          <a:noFill/>
        </p:spPr>
        <p:txBody>
          <a:bodyPr wrap="square" rtlCol="0">
            <a:spAutoFit/>
          </a:bodyPr>
          <a:lstStyle/>
          <a:p>
            <a:r>
              <a:rPr lang="en-US" dirty="0"/>
              <a:t>a</a:t>
            </a:r>
            <a:r>
              <a:rPr lang="en-US" baseline="-25000" dirty="0"/>
              <a:t>1</a:t>
            </a:r>
          </a:p>
        </p:txBody>
      </p:sp>
      <p:sp>
        <p:nvSpPr>
          <p:cNvPr id="23" name="TextBox 22"/>
          <p:cNvSpPr txBox="1"/>
          <p:nvPr/>
        </p:nvSpPr>
        <p:spPr>
          <a:xfrm>
            <a:off x="-52917" y="4213304"/>
            <a:ext cx="685800" cy="369332"/>
          </a:xfrm>
          <a:prstGeom prst="rect">
            <a:avLst/>
          </a:prstGeom>
          <a:noFill/>
        </p:spPr>
        <p:txBody>
          <a:bodyPr wrap="square" rtlCol="0">
            <a:spAutoFit/>
          </a:bodyPr>
          <a:lstStyle/>
          <a:p>
            <a:r>
              <a:rPr lang="en-US" dirty="0"/>
              <a:t>a</a:t>
            </a:r>
            <a:r>
              <a:rPr lang="en-US" baseline="-25000" dirty="0"/>
              <a:t>2</a:t>
            </a:r>
          </a:p>
        </p:txBody>
      </p:sp>
      <p:sp>
        <p:nvSpPr>
          <p:cNvPr id="4" name="Rectangle 3"/>
          <p:cNvSpPr/>
          <p:nvPr/>
        </p:nvSpPr>
        <p:spPr>
          <a:xfrm>
            <a:off x="609437" y="996242"/>
            <a:ext cx="7671330" cy="830997"/>
          </a:xfrm>
          <a:prstGeom prst="rect">
            <a:avLst/>
          </a:prstGeom>
        </p:spPr>
        <p:txBody>
          <a:bodyPr wrap="square">
            <a:spAutoFit/>
          </a:bodyPr>
          <a:lstStyle/>
          <a:p>
            <a:pPr algn="ctr"/>
            <a:r>
              <a:rPr lang="en-US" sz="2400" dirty="0">
                <a:solidFill>
                  <a:srgbClr val="7030A0"/>
                </a:solidFill>
              </a:rPr>
              <a:t>A point in the reciprocal lattice corresponds to a set of planes (</a:t>
            </a:r>
            <a:r>
              <a:rPr lang="en-US" sz="2400" dirty="0" err="1">
                <a:solidFill>
                  <a:srgbClr val="7030A0"/>
                </a:solidFill>
              </a:rPr>
              <a:t>hkl</a:t>
            </a:r>
            <a:r>
              <a:rPr lang="en-US" sz="2400" dirty="0">
                <a:solidFill>
                  <a:srgbClr val="7030A0"/>
                </a:solidFill>
              </a:rPr>
              <a:t>) in the real-space lattice.</a:t>
            </a:r>
          </a:p>
        </p:txBody>
      </p:sp>
      <p:sp>
        <p:nvSpPr>
          <p:cNvPr id="6" name="Rectangle 5"/>
          <p:cNvSpPr/>
          <p:nvPr/>
        </p:nvSpPr>
        <p:spPr>
          <a:xfrm>
            <a:off x="17035" y="6488956"/>
            <a:ext cx="9126965" cy="446276"/>
          </a:xfrm>
          <a:prstGeom prst="rect">
            <a:avLst/>
          </a:prstGeom>
        </p:spPr>
        <p:txBody>
          <a:bodyPr wrap="square">
            <a:spAutoFit/>
          </a:bodyPr>
          <a:lstStyle/>
          <a:p>
            <a:pPr algn="ctr"/>
            <a:r>
              <a:rPr lang="en-US" sz="2300" dirty="0"/>
              <a:t>Magnitude of </a:t>
            </a:r>
            <a:r>
              <a:rPr lang="en-US" sz="2300" b="1" dirty="0"/>
              <a:t>K</a:t>
            </a:r>
            <a:r>
              <a:rPr lang="en-US" sz="2300" dirty="0"/>
              <a:t> is inversely proportional to distance between (</a:t>
            </a:r>
            <a:r>
              <a:rPr lang="en-US" sz="2300" dirty="0" err="1"/>
              <a:t>hkl</a:t>
            </a:r>
            <a:r>
              <a:rPr lang="en-US" sz="2300" dirty="0"/>
              <a:t>) planes</a:t>
            </a:r>
          </a:p>
        </p:txBody>
      </p:sp>
    </p:spTree>
    <p:extLst>
      <p:ext uri="{BB962C8B-B14F-4D97-AF65-F5344CB8AC3E}">
        <p14:creationId xmlns:p14="http://schemas.microsoft.com/office/powerpoint/2010/main" val="22540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270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499"/>
                                          </p:stCondLst>
                                        </p:cTn>
                                        <p:tgtEl>
                                          <p:spTgt spid="7270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p:bldP spid="13" grpId="0"/>
      <p:bldP spid="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Picture 3" descr="C:\Lezione semiconduttori\Layer 0.tif"/>
          <p:cNvPicPr>
            <a:picLocks noChangeAspect="1" noChangeArrowheads="1"/>
          </p:cNvPicPr>
          <p:nvPr/>
        </p:nvPicPr>
        <p:blipFill>
          <a:blip r:embed="rId3"/>
          <a:srcRect/>
          <a:stretch>
            <a:fillRect/>
          </a:stretch>
        </p:blipFill>
        <p:spPr bwMode="auto">
          <a:xfrm>
            <a:off x="1244600" y="2032000"/>
            <a:ext cx="6653213" cy="2794000"/>
          </a:xfrm>
          <a:prstGeom prst="rect">
            <a:avLst/>
          </a:prstGeom>
          <a:noFill/>
        </p:spPr>
      </p:pic>
      <p:pic>
        <p:nvPicPr>
          <p:cNvPr id="72708" name="Picture 4" descr="C:\Lezione semiconduttori\Layer 45.tif"/>
          <p:cNvPicPr>
            <a:picLocks noChangeAspect="1" noChangeArrowheads="1"/>
          </p:cNvPicPr>
          <p:nvPr/>
        </p:nvPicPr>
        <p:blipFill>
          <a:blip r:embed="rId4"/>
          <a:srcRect/>
          <a:stretch>
            <a:fillRect/>
          </a:stretch>
        </p:blipFill>
        <p:spPr bwMode="auto">
          <a:xfrm>
            <a:off x="1436688" y="1943100"/>
            <a:ext cx="6488112" cy="3086100"/>
          </a:xfrm>
          <a:prstGeom prst="rect">
            <a:avLst/>
          </a:prstGeom>
          <a:noFill/>
        </p:spPr>
      </p:pic>
      <p:pic>
        <p:nvPicPr>
          <p:cNvPr id="72709" name="Picture 5" descr="C:\Lezione semiconduttori\Layer 90.tif"/>
          <p:cNvPicPr>
            <a:picLocks noChangeAspect="1" noChangeArrowheads="1"/>
          </p:cNvPicPr>
          <p:nvPr/>
        </p:nvPicPr>
        <p:blipFill>
          <a:blip r:embed="rId5"/>
          <a:srcRect/>
          <a:stretch>
            <a:fillRect/>
          </a:stretch>
        </p:blipFill>
        <p:spPr bwMode="auto">
          <a:xfrm>
            <a:off x="1552575" y="-57150"/>
            <a:ext cx="6373813" cy="5295900"/>
          </a:xfrm>
          <a:prstGeom prst="rect">
            <a:avLst/>
          </a:prstGeom>
          <a:noFill/>
        </p:spPr>
      </p:pic>
      <p:sp>
        <p:nvSpPr>
          <p:cNvPr id="72706" name="Rectangle 2"/>
          <p:cNvSpPr>
            <a:spLocks noGrp="1" noChangeArrowheads="1"/>
          </p:cNvSpPr>
          <p:nvPr>
            <p:ph type="title"/>
          </p:nvPr>
        </p:nvSpPr>
        <p:spPr>
          <a:xfrm>
            <a:off x="478631" y="-24031"/>
            <a:ext cx="8229600" cy="1143000"/>
          </a:xfrm>
        </p:spPr>
        <p:txBody>
          <a:bodyPr/>
          <a:lstStyle/>
          <a:p>
            <a:r>
              <a:rPr lang="en-US" dirty="0"/>
              <a:t>2D Reciprocal Lattice</a:t>
            </a:r>
          </a:p>
        </p:txBody>
      </p:sp>
      <p:sp>
        <p:nvSpPr>
          <p:cNvPr id="13" name="TextBox 12"/>
          <p:cNvSpPr txBox="1"/>
          <p:nvPr/>
        </p:nvSpPr>
        <p:spPr>
          <a:xfrm>
            <a:off x="0" y="6042392"/>
            <a:ext cx="9144000" cy="461665"/>
          </a:xfrm>
          <a:prstGeom prst="rect">
            <a:avLst/>
          </a:prstGeom>
          <a:noFill/>
        </p:spPr>
        <p:txBody>
          <a:bodyPr wrap="square" rtlCol="0">
            <a:spAutoFit/>
          </a:bodyPr>
          <a:lstStyle/>
          <a:p>
            <a:pPr algn="ctr"/>
            <a:r>
              <a:rPr lang="en-US" sz="2400" b="1" dirty="0" err="1"/>
              <a:t>K</a:t>
            </a:r>
            <a:r>
              <a:rPr lang="en-US" sz="2400" baseline="-25000" dirty="0" err="1"/>
              <a:t>hkl</a:t>
            </a:r>
            <a:r>
              <a:rPr lang="en-US" sz="2400" baseline="-25000" dirty="0"/>
              <a:t> </a:t>
            </a:r>
            <a:r>
              <a:rPr lang="en-US" sz="2400" dirty="0"/>
              <a:t>is perpendicular to (</a:t>
            </a:r>
            <a:r>
              <a:rPr lang="en-US" sz="2400" i="1" dirty="0" err="1"/>
              <a:t>hkl</a:t>
            </a:r>
            <a:r>
              <a:rPr lang="en-US" sz="2400" dirty="0"/>
              <a:t>) plane</a:t>
            </a:r>
            <a:endParaRPr lang="en-US" sz="2400" b="1" dirty="0"/>
          </a:p>
        </p:txBody>
      </p:sp>
      <p:sp>
        <p:nvSpPr>
          <p:cNvPr id="14" name="TextBox 13"/>
          <p:cNvSpPr txBox="1"/>
          <p:nvPr/>
        </p:nvSpPr>
        <p:spPr>
          <a:xfrm>
            <a:off x="457200" y="5334000"/>
            <a:ext cx="4648200" cy="584775"/>
          </a:xfrm>
          <a:prstGeom prst="rect">
            <a:avLst/>
          </a:prstGeom>
          <a:noFill/>
        </p:spPr>
        <p:txBody>
          <a:bodyPr wrap="square" rtlCol="0">
            <a:spAutoFit/>
          </a:bodyPr>
          <a:lstStyle/>
          <a:p>
            <a:pPr algn="ctr"/>
            <a:r>
              <a:rPr lang="en-US" sz="3200" dirty="0"/>
              <a:t>Real lattice planes (</a:t>
            </a:r>
            <a:r>
              <a:rPr lang="en-US" sz="3200" i="1" dirty="0"/>
              <a:t>hk0</a:t>
            </a:r>
            <a:r>
              <a:rPr lang="en-US" sz="3200" dirty="0"/>
              <a:t>) </a:t>
            </a:r>
          </a:p>
        </p:txBody>
      </p:sp>
      <p:sp>
        <p:nvSpPr>
          <p:cNvPr id="15" name="TextBox 14"/>
          <p:cNvSpPr txBox="1"/>
          <p:nvPr/>
        </p:nvSpPr>
        <p:spPr>
          <a:xfrm>
            <a:off x="4961467" y="5295900"/>
            <a:ext cx="4038600" cy="584775"/>
          </a:xfrm>
          <a:prstGeom prst="rect">
            <a:avLst/>
          </a:prstGeom>
          <a:noFill/>
        </p:spPr>
        <p:txBody>
          <a:bodyPr wrap="square" rtlCol="0">
            <a:spAutoFit/>
          </a:bodyPr>
          <a:lstStyle/>
          <a:p>
            <a:pPr algn="ctr"/>
            <a:r>
              <a:rPr lang="en-US" sz="3200" dirty="0"/>
              <a:t> </a:t>
            </a:r>
            <a:r>
              <a:rPr lang="en-US" sz="3200" b="1" dirty="0"/>
              <a:t>K </a:t>
            </a:r>
            <a:r>
              <a:rPr lang="en-US" sz="3200" dirty="0"/>
              <a:t>in reciprocal space</a:t>
            </a:r>
          </a:p>
        </p:txBody>
      </p:sp>
      <p:cxnSp>
        <p:nvCxnSpPr>
          <p:cNvPr id="5" name="Straight Arrow Connector 4"/>
          <p:cNvCxnSpPr/>
          <p:nvPr/>
        </p:nvCxnSpPr>
        <p:spPr>
          <a:xfrm>
            <a:off x="304800" y="4768850"/>
            <a:ext cx="685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304800" y="4057650"/>
            <a:ext cx="0" cy="7429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41326" y="4767818"/>
            <a:ext cx="685800" cy="369332"/>
          </a:xfrm>
          <a:prstGeom prst="rect">
            <a:avLst/>
          </a:prstGeom>
          <a:noFill/>
        </p:spPr>
        <p:txBody>
          <a:bodyPr wrap="square" rtlCol="0">
            <a:spAutoFit/>
          </a:bodyPr>
          <a:lstStyle/>
          <a:p>
            <a:r>
              <a:rPr lang="en-US" dirty="0"/>
              <a:t>a</a:t>
            </a:r>
            <a:r>
              <a:rPr lang="en-US" baseline="-25000" dirty="0"/>
              <a:t>1</a:t>
            </a:r>
          </a:p>
        </p:txBody>
      </p:sp>
      <p:sp>
        <p:nvSpPr>
          <p:cNvPr id="23" name="TextBox 22"/>
          <p:cNvSpPr txBox="1"/>
          <p:nvPr/>
        </p:nvSpPr>
        <p:spPr>
          <a:xfrm>
            <a:off x="-52917" y="4213304"/>
            <a:ext cx="685800" cy="369332"/>
          </a:xfrm>
          <a:prstGeom prst="rect">
            <a:avLst/>
          </a:prstGeom>
          <a:noFill/>
        </p:spPr>
        <p:txBody>
          <a:bodyPr wrap="square" rtlCol="0">
            <a:spAutoFit/>
          </a:bodyPr>
          <a:lstStyle/>
          <a:p>
            <a:r>
              <a:rPr lang="en-US" dirty="0"/>
              <a:t>a</a:t>
            </a:r>
            <a:r>
              <a:rPr lang="en-US" baseline="-25000" dirty="0"/>
              <a:t>2</a:t>
            </a:r>
          </a:p>
        </p:txBody>
      </p:sp>
      <p:sp>
        <p:nvSpPr>
          <p:cNvPr id="4" name="Rectangle 3"/>
          <p:cNvSpPr/>
          <p:nvPr/>
        </p:nvSpPr>
        <p:spPr>
          <a:xfrm>
            <a:off x="609437" y="996242"/>
            <a:ext cx="7671330" cy="830997"/>
          </a:xfrm>
          <a:prstGeom prst="rect">
            <a:avLst/>
          </a:prstGeom>
        </p:spPr>
        <p:txBody>
          <a:bodyPr wrap="square">
            <a:spAutoFit/>
          </a:bodyPr>
          <a:lstStyle/>
          <a:p>
            <a:pPr algn="ctr"/>
            <a:r>
              <a:rPr lang="en-US" sz="2400" dirty="0">
                <a:solidFill>
                  <a:srgbClr val="7030A0"/>
                </a:solidFill>
              </a:rPr>
              <a:t>A point in the reciprocal lattice corresponds to a set of planes (</a:t>
            </a:r>
            <a:r>
              <a:rPr lang="en-US" sz="2400" dirty="0" err="1">
                <a:solidFill>
                  <a:srgbClr val="7030A0"/>
                </a:solidFill>
              </a:rPr>
              <a:t>hkl</a:t>
            </a:r>
            <a:r>
              <a:rPr lang="en-US" sz="2400" dirty="0">
                <a:solidFill>
                  <a:srgbClr val="7030A0"/>
                </a:solidFill>
              </a:rPr>
              <a:t>) in the real-space lattice.</a:t>
            </a:r>
          </a:p>
        </p:txBody>
      </p:sp>
      <p:sp>
        <p:nvSpPr>
          <p:cNvPr id="6" name="Rectangle 5"/>
          <p:cNvSpPr/>
          <p:nvPr/>
        </p:nvSpPr>
        <p:spPr>
          <a:xfrm>
            <a:off x="17035" y="6488956"/>
            <a:ext cx="9126965" cy="446276"/>
          </a:xfrm>
          <a:prstGeom prst="rect">
            <a:avLst/>
          </a:prstGeom>
        </p:spPr>
        <p:txBody>
          <a:bodyPr wrap="square">
            <a:spAutoFit/>
          </a:bodyPr>
          <a:lstStyle/>
          <a:p>
            <a:pPr algn="ctr"/>
            <a:r>
              <a:rPr lang="en-US" sz="2300" dirty="0"/>
              <a:t>Magnitude of </a:t>
            </a:r>
            <a:r>
              <a:rPr lang="en-US" sz="2300" b="1" dirty="0"/>
              <a:t>K</a:t>
            </a:r>
            <a:r>
              <a:rPr lang="en-US" sz="2300" dirty="0"/>
              <a:t> is inversely proportional to distance between (</a:t>
            </a:r>
            <a:r>
              <a:rPr lang="en-US" sz="2300" dirty="0" err="1"/>
              <a:t>hkl</a:t>
            </a:r>
            <a:r>
              <a:rPr lang="en-US" sz="2300" dirty="0"/>
              <a:t>) planes</a:t>
            </a:r>
          </a:p>
        </p:txBody>
      </p:sp>
    </p:spTree>
    <p:extLst>
      <p:ext uri="{BB962C8B-B14F-4D97-AF65-F5344CB8AC3E}">
        <p14:creationId xmlns:p14="http://schemas.microsoft.com/office/powerpoint/2010/main" val="369237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270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499"/>
                                          </p:stCondLst>
                                        </p:cTn>
                                        <p:tgtEl>
                                          <p:spTgt spid="7270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499"/>
                                          </p:stCondLst>
                                        </p:cTn>
                                        <p:tgtEl>
                                          <p:spTgt spid="727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p:bldP spid="13" grpId="0"/>
      <p:bldP spid="4"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Picture 3" descr="C:\Lezione semiconduttori\Layer 0.tif"/>
          <p:cNvPicPr>
            <a:picLocks noChangeAspect="1" noChangeArrowheads="1"/>
          </p:cNvPicPr>
          <p:nvPr/>
        </p:nvPicPr>
        <p:blipFill>
          <a:blip r:embed="rId3"/>
          <a:srcRect/>
          <a:stretch>
            <a:fillRect/>
          </a:stretch>
        </p:blipFill>
        <p:spPr bwMode="auto">
          <a:xfrm>
            <a:off x="1244600" y="2032000"/>
            <a:ext cx="6653213" cy="2794000"/>
          </a:xfrm>
          <a:prstGeom prst="rect">
            <a:avLst/>
          </a:prstGeom>
          <a:noFill/>
        </p:spPr>
      </p:pic>
      <p:pic>
        <p:nvPicPr>
          <p:cNvPr id="72708" name="Picture 4" descr="C:\Lezione semiconduttori\Layer 45.tif"/>
          <p:cNvPicPr>
            <a:picLocks noChangeAspect="1" noChangeArrowheads="1"/>
          </p:cNvPicPr>
          <p:nvPr/>
        </p:nvPicPr>
        <p:blipFill>
          <a:blip r:embed="rId4"/>
          <a:srcRect/>
          <a:stretch>
            <a:fillRect/>
          </a:stretch>
        </p:blipFill>
        <p:spPr bwMode="auto">
          <a:xfrm>
            <a:off x="1436688" y="1943100"/>
            <a:ext cx="6488112" cy="3086100"/>
          </a:xfrm>
          <a:prstGeom prst="rect">
            <a:avLst/>
          </a:prstGeom>
          <a:noFill/>
        </p:spPr>
      </p:pic>
      <p:pic>
        <p:nvPicPr>
          <p:cNvPr id="72709" name="Picture 5" descr="C:\Lezione semiconduttori\Layer 90.tif"/>
          <p:cNvPicPr>
            <a:picLocks noChangeAspect="1" noChangeArrowheads="1"/>
          </p:cNvPicPr>
          <p:nvPr/>
        </p:nvPicPr>
        <p:blipFill>
          <a:blip r:embed="rId5"/>
          <a:srcRect/>
          <a:stretch>
            <a:fillRect/>
          </a:stretch>
        </p:blipFill>
        <p:spPr bwMode="auto">
          <a:xfrm>
            <a:off x="1552575" y="-57150"/>
            <a:ext cx="6373813" cy="5295900"/>
          </a:xfrm>
          <a:prstGeom prst="rect">
            <a:avLst/>
          </a:prstGeom>
          <a:noFill/>
        </p:spPr>
      </p:pic>
      <p:pic>
        <p:nvPicPr>
          <p:cNvPr id="72710" name="Picture 6" descr="C:\Lezione semiconduttori\Layer 135.tif"/>
          <p:cNvPicPr>
            <a:picLocks noChangeAspect="1" noChangeArrowheads="1"/>
          </p:cNvPicPr>
          <p:nvPr/>
        </p:nvPicPr>
        <p:blipFill>
          <a:blip r:embed="rId6"/>
          <a:srcRect/>
          <a:stretch>
            <a:fillRect/>
          </a:stretch>
        </p:blipFill>
        <p:spPr bwMode="auto">
          <a:xfrm>
            <a:off x="1409700" y="-190500"/>
            <a:ext cx="6513513" cy="5130800"/>
          </a:xfrm>
          <a:prstGeom prst="rect">
            <a:avLst/>
          </a:prstGeom>
          <a:noFill/>
        </p:spPr>
      </p:pic>
      <p:sp>
        <p:nvSpPr>
          <p:cNvPr id="72706" name="Rectangle 2"/>
          <p:cNvSpPr>
            <a:spLocks noGrp="1" noChangeArrowheads="1"/>
          </p:cNvSpPr>
          <p:nvPr>
            <p:ph type="title"/>
          </p:nvPr>
        </p:nvSpPr>
        <p:spPr>
          <a:xfrm>
            <a:off x="478631" y="-24031"/>
            <a:ext cx="8229600" cy="1143000"/>
          </a:xfrm>
        </p:spPr>
        <p:txBody>
          <a:bodyPr/>
          <a:lstStyle/>
          <a:p>
            <a:r>
              <a:rPr lang="en-US" dirty="0"/>
              <a:t>2D Reciprocal Lattice</a:t>
            </a:r>
          </a:p>
        </p:txBody>
      </p:sp>
      <p:sp>
        <p:nvSpPr>
          <p:cNvPr id="13" name="TextBox 12"/>
          <p:cNvSpPr txBox="1"/>
          <p:nvPr/>
        </p:nvSpPr>
        <p:spPr>
          <a:xfrm>
            <a:off x="0" y="6042392"/>
            <a:ext cx="9144000" cy="461665"/>
          </a:xfrm>
          <a:prstGeom prst="rect">
            <a:avLst/>
          </a:prstGeom>
          <a:noFill/>
        </p:spPr>
        <p:txBody>
          <a:bodyPr wrap="square" rtlCol="0">
            <a:spAutoFit/>
          </a:bodyPr>
          <a:lstStyle/>
          <a:p>
            <a:pPr algn="ctr"/>
            <a:r>
              <a:rPr lang="en-US" sz="2400" b="1" dirty="0" err="1"/>
              <a:t>K</a:t>
            </a:r>
            <a:r>
              <a:rPr lang="en-US" sz="2400" baseline="-25000" dirty="0" err="1"/>
              <a:t>hkl</a:t>
            </a:r>
            <a:r>
              <a:rPr lang="en-US" sz="2400" baseline="-25000" dirty="0"/>
              <a:t> </a:t>
            </a:r>
            <a:r>
              <a:rPr lang="en-US" sz="2400" dirty="0"/>
              <a:t>is perpendicular to (</a:t>
            </a:r>
            <a:r>
              <a:rPr lang="en-US" sz="2400" i="1" dirty="0" err="1"/>
              <a:t>hkl</a:t>
            </a:r>
            <a:r>
              <a:rPr lang="en-US" sz="2400" dirty="0"/>
              <a:t>) plane</a:t>
            </a:r>
            <a:endParaRPr lang="en-US" sz="2400" b="1" dirty="0"/>
          </a:p>
        </p:txBody>
      </p:sp>
      <p:sp>
        <p:nvSpPr>
          <p:cNvPr id="14" name="TextBox 13"/>
          <p:cNvSpPr txBox="1"/>
          <p:nvPr/>
        </p:nvSpPr>
        <p:spPr>
          <a:xfrm>
            <a:off x="457200" y="5334000"/>
            <a:ext cx="4648200" cy="584775"/>
          </a:xfrm>
          <a:prstGeom prst="rect">
            <a:avLst/>
          </a:prstGeom>
          <a:noFill/>
        </p:spPr>
        <p:txBody>
          <a:bodyPr wrap="square" rtlCol="0">
            <a:spAutoFit/>
          </a:bodyPr>
          <a:lstStyle/>
          <a:p>
            <a:pPr algn="ctr"/>
            <a:r>
              <a:rPr lang="en-US" sz="3200" dirty="0"/>
              <a:t>Real lattice planes (</a:t>
            </a:r>
            <a:r>
              <a:rPr lang="en-US" sz="3200" i="1" dirty="0"/>
              <a:t>hk0</a:t>
            </a:r>
            <a:r>
              <a:rPr lang="en-US" sz="3200" dirty="0"/>
              <a:t>) </a:t>
            </a:r>
          </a:p>
        </p:txBody>
      </p:sp>
      <p:sp>
        <p:nvSpPr>
          <p:cNvPr id="15" name="TextBox 14"/>
          <p:cNvSpPr txBox="1"/>
          <p:nvPr/>
        </p:nvSpPr>
        <p:spPr>
          <a:xfrm>
            <a:off x="4961467" y="5295900"/>
            <a:ext cx="4038600" cy="584775"/>
          </a:xfrm>
          <a:prstGeom prst="rect">
            <a:avLst/>
          </a:prstGeom>
          <a:noFill/>
        </p:spPr>
        <p:txBody>
          <a:bodyPr wrap="square" rtlCol="0">
            <a:spAutoFit/>
          </a:bodyPr>
          <a:lstStyle/>
          <a:p>
            <a:pPr algn="ctr"/>
            <a:r>
              <a:rPr lang="en-US" sz="3200" dirty="0"/>
              <a:t> </a:t>
            </a:r>
            <a:r>
              <a:rPr lang="en-US" sz="3200" b="1" dirty="0"/>
              <a:t>K </a:t>
            </a:r>
            <a:r>
              <a:rPr lang="en-US" sz="3200" dirty="0"/>
              <a:t>in reciprocal space</a:t>
            </a:r>
          </a:p>
        </p:txBody>
      </p:sp>
      <p:cxnSp>
        <p:nvCxnSpPr>
          <p:cNvPr id="5" name="Straight Arrow Connector 4"/>
          <p:cNvCxnSpPr/>
          <p:nvPr/>
        </p:nvCxnSpPr>
        <p:spPr>
          <a:xfrm>
            <a:off x="304800" y="4768850"/>
            <a:ext cx="685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304800" y="4057650"/>
            <a:ext cx="0" cy="7429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41326" y="4767818"/>
            <a:ext cx="685800" cy="369332"/>
          </a:xfrm>
          <a:prstGeom prst="rect">
            <a:avLst/>
          </a:prstGeom>
          <a:noFill/>
        </p:spPr>
        <p:txBody>
          <a:bodyPr wrap="square" rtlCol="0">
            <a:spAutoFit/>
          </a:bodyPr>
          <a:lstStyle/>
          <a:p>
            <a:r>
              <a:rPr lang="en-US" dirty="0"/>
              <a:t>a</a:t>
            </a:r>
            <a:r>
              <a:rPr lang="en-US" baseline="-25000" dirty="0"/>
              <a:t>1</a:t>
            </a:r>
          </a:p>
        </p:txBody>
      </p:sp>
      <p:sp>
        <p:nvSpPr>
          <p:cNvPr id="23" name="TextBox 22"/>
          <p:cNvSpPr txBox="1"/>
          <p:nvPr/>
        </p:nvSpPr>
        <p:spPr>
          <a:xfrm>
            <a:off x="-52917" y="4213304"/>
            <a:ext cx="685800" cy="369332"/>
          </a:xfrm>
          <a:prstGeom prst="rect">
            <a:avLst/>
          </a:prstGeom>
          <a:noFill/>
        </p:spPr>
        <p:txBody>
          <a:bodyPr wrap="square" rtlCol="0">
            <a:spAutoFit/>
          </a:bodyPr>
          <a:lstStyle/>
          <a:p>
            <a:r>
              <a:rPr lang="en-US" dirty="0"/>
              <a:t>a</a:t>
            </a:r>
            <a:r>
              <a:rPr lang="en-US" baseline="-25000" dirty="0"/>
              <a:t>2</a:t>
            </a:r>
          </a:p>
        </p:txBody>
      </p:sp>
      <p:sp>
        <p:nvSpPr>
          <p:cNvPr id="4" name="Rectangle 3"/>
          <p:cNvSpPr/>
          <p:nvPr/>
        </p:nvSpPr>
        <p:spPr>
          <a:xfrm>
            <a:off x="609437" y="996242"/>
            <a:ext cx="7671330" cy="830997"/>
          </a:xfrm>
          <a:prstGeom prst="rect">
            <a:avLst/>
          </a:prstGeom>
        </p:spPr>
        <p:txBody>
          <a:bodyPr wrap="square">
            <a:spAutoFit/>
          </a:bodyPr>
          <a:lstStyle/>
          <a:p>
            <a:pPr algn="ctr"/>
            <a:r>
              <a:rPr lang="en-US" sz="2400" dirty="0">
                <a:solidFill>
                  <a:srgbClr val="7030A0"/>
                </a:solidFill>
              </a:rPr>
              <a:t>A point in the reciprocal lattice corresponds to a set of planes (</a:t>
            </a:r>
            <a:r>
              <a:rPr lang="en-US" sz="2400" dirty="0" err="1">
                <a:solidFill>
                  <a:srgbClr val="7030A0"/>
                </a:solidFill>
              </a:rPr>
              <a:t>hkl</a:t>
            </a:r>
            <a:r>
              <a:rPr lang="en-US" sz="2400" dirty="0">
                <a:solidFill>
                  <a:srgbClr val="7030A0"/>
                </a:solidFill>
              </a:rPr>
              <a:t>) in the real-space lattice.</a:t>
            </a:r>
          </a:p>
        </p:txBody>
      </p:sp>
      <p:sp>
        <p:nvSpPr>
          <p:cNvPr id="6" name="Rectangle 5"/>
          <p:cNvSpPr/>
          <p:nvPr/>
        </p:nvSpPr>
        <p:spPr>
          <a:xfrm>
            <a:off x="17035" y="6488956"/>
            <a:ext cx="9126965" cy="446276"/>
          </a:xfrm>
          <a:prstGeom prst="rect">
            <a:avLst/>
          </a:prstGeom>
        </p:spPr>
        <p:txBody>
          <a:bodyPr wrap="square">
            <a:spAutoFit/>
          </a:bodyPr>
          <a:lstStyle/>
          <a:p>
            <a:pPr algn="ctr"/>
            <a:r>
              <a:rPr lang="en-US" sz="2300" dirty="0"/>
              <a:t>Magnitude of </a:t>
            </a:r>
            <a:r>
              <a:rPr lang="en-US" sz="2300" b="1" dirty="0"/>
              <a:t>K</a:t>
            </a:r>
            <a:r>
              <a:rPr lang="en-US" sz="2300" dirty="0"/>
              <a:t> is inversely proportional to distance between (</a:t>
            </a:r>
            <a:r>
              <a:rPr lang="en-US" sz="2300" dirty="0" err="1"/>
              <a:t>hkl</a:t>
            </a:r>
            <a:r>
              <a:rPr lang="en-US" sz="2300" dirty="0"/>
              <a:t>) planes</a:t>
            </a:r>
          </a:p>
        </p:txBody>
      </p:sp>
    </p:spTree>
    <p:extLst>
      <p:ext uri="{BB962C8B-B14F-4D97-AF65-F5344CB8AC3E}">
        <p14:creationId xmlns:p14="http://schemas.microsoft.com/office/powerpoint/2010/main" val="1351600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270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499"/>
                                          </p:stCondLst>
                                        </p:cTn>
                                        <p:tgtEl>
                                          <p:spTgt spid="7270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499"/>
                                          </p:stCondLst>
                                        </p:cTn>
                                        <p:tgtEl>
                                          <p:spTgt spid="7270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499"/>
                                          </p:stCondLst>
                                        </p:cTn>
                                        <p:tgtEl>
                                          <p:spTgt spid="727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p:bldP spid="13" grpId="0"/>
      <p:bldP spid="4"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Picture 3" descr="C:\Lezione semiconduttori\Layer 0.tif"/>
          <p:cNvPicPr>
            <a:picLocks noChangeAspect="1" noChangeArrowheads="1"/>
          </p:cNvPicPr>
          <p:nvPr/>
        </p:nvPicPr>
        <p:blipFill>
          <a:blip r:embed="rId3"/>
          <a:srcRect/>
          <a:stretch>
            <a:fillRect/>
          </a:stretch>
        </p:blipFill>
        <p:spPr bwMode="auto">
          <a:xfrm>
            <a:off x="1244600" y="2032000"/>
            <a:ext cx="6653213" cy="2794000"/>
          </a:xfrm>
          <a:prstGeom prst="rect">
            <a:avLst/>
          </a:prstGeom>
          <a:noFill/>
        </p:spPr>
      </p:pic>
      <p:pic>
        <p:nvPicPr>
          <p:cNvPr id="72708" name="Picture 4" descr="C:\Lezione semiconduttori\Layer 45.tif"/>
          <p:cNvPicPr>
            <a:picLocks noChangeAspect="1" noChangeArrowheads="1"/>
          </p:cNvPicPr>
          <p:nvPr/>
        </p:nvPicPr>
        <p:blipFill>
          <a:blip r:embed="rId4"/>
          <a:srcRect/>
          <a:stretch>
            <a:fillRect/>
          </a:stretch>
        </p:blipFill>
        <p:spPr bwMode="auto">
          <a:xfrm>
            <a:off x="1436688" y="1943100"/>
            <a:ext cx="6488112" cy="3086100"/>
          </a:xfrm>
          <a:prstGeom prst="rect">
            <a:avLst/>
          </a:prstGeom>
          <a:noFill/>
        </p:spPr>
      </p:pic>
      <p:pic>
        <p:nvPicPr>
          <p:cNvPr id="72709" name="Picture 5" descr="C:\Lezione semiconduttori\Layer 90.tif"/>
          <p:cNvPicPr>
            <a:picLocks noChangeAspect="1" noChangeArrowheads="1"/>
          </p:cNvPicPr>
          <p:nvPr/>
        </p:nvPicPr>
        <p:blipFill>
          <a:blip r:embed="rId5"/>
          <a:srcRect/>
          <a:stretch>
            <a:fillRect/>
          </a:stretch>
        </p:blipFill>
        <p:spPr bwMode="auto">
          <a:xfrm>
            <a:off x="1552575" y="-57150"/>
            <a:ext cx="6373813" cy="5295900"/>
          </a:xfrm>
          <a:prstGeom prst="rect">
            <a:avLst/>
          </a:prstGeom>
          <a:noFill/>
        </p:spPr>
      </p:pic>
      <p:pic>
        <p:nvPicPr>
          <p:cNvPr id="72710" name="Picture 6" descr="C:\Lezione semiconduttori\Layer 135.tif"/>
          <p:cNvPicPr>
            <a:picLocks noChangeAspect="1" noChangeArrowheads="1"/>
          </p:cNvPicPr>
          <p:nvPr/>
        </p:nvPicPr>
        <p:blipFill>
          <a:blip r:embed="rId6"/>
          <a:srcRect/>
          <a:stretch>
            <a:fillRect/>
          </a:stretch>
        </p:blipFill>
        <p:spPr bwMode="auto">
          <a:xfrm>
            <a:off x="1409700" y="-190500"/>
            <a:ext cx="6513513" cy="5130800"/>
          </a:xfrm>
          <a:prstGeom prst="rect">
            <a:avLst/>
          </a:prstGeom>
          <a:noFill/>
        </p:spPr>
      </p:pic>
      <p:pic>
        <p:nvPicPr>
          <p:cNvPr id="72711" name="Picture 7" descr="C:\Lezione semiconduttori\Layer 180.tif"/>
          <p:cNvPicPr>
            <a:picLocks noChangeAspect="1" noChangeArrowheads="1"/>
          </p:cNvPicPr>
          <p:nvPr/>
        </p:nvPicPr>
        <p:blipFill>
          <a:blip r:embed="rId7"/>
          <a:srcRect/>
          <a:stretch>
            <a:fillRect/>
          </a:stretch>
        </p:blipFill>
        <p:spPr bwMode="auto">
          <a:xfrm>
            <a:off x="1266825" y="2063750"/>
            <a:ext cx="6653213" cy="2794000"/>
          </a:xfrm>
          <a:prstGeom prst="rect">
            <a:avLst/>
          </a:prstGeom>
          <a:noFill/>
        </p:spPr>
      </p:pic>
      <p:sp>
        <p:nvSpPr>
          <p:cNvPr id="72706" name="Rectangle 2"/>
          <p:cNvSpPr>
            <a:spLocks noGrp="1" noChangeArrowheads="1"/>
          </p:cNvSpPr>
          <p:nvPr>
            <p:ph type="title"/>
          </p:nvPr>
        </p:nvSpPr>
        <p:spPr>
          <a:xfrm>
            <a:off x="478631" y="-24031"/>
            <a:ext cx="8229600" cy="1143000"/>
          </a:xfrm>
        </p:spPr>
        <p:txBody>
          <a:bodyPr/>
          <a:lstStyle/>
          <a:p>
            <a:r>
              <a:rPr lang="en-US" dirty="0"/>
              <a:t>2D Reciprocal Lattice</a:t>
            </a:r>
          </a:p>
        </p:txBody>
      </p:sp>
      <p:sp>
        <p:nvSpPr>
          <p:cNvPr id="13" name="TextBox 12"/>
          <p:cNvSpPr txBox="1"/>
          <p:nvPr/>
        </p:nvSpPr>
        <p:spPr>
          <a:xfrm>
            <a:off x="0" y="6042392"/>
            <a:ext cx="9144000" cy="461665"/>
          </a:xfrm>
          <a:prstGeom prst="rect">
            <a:avLst/>
          </a:prstGeom>
          <a:noFill/>
        </p:spPr>
        <p:txBody>
          <a:bodyPr wrap="square" rtlCol="0">
            <a:spAutoFit/>
          </a:bodyPr>
          <a:lstStyle/>
          <a:p>
            <a:pPr algn="ctr"/>
            <a:r>
              <a:rPr lang="en-US" sz="2400" b="1" dirty="0" err="1"/>
              <a:t>K</a:t>
            </a:r>
            <a:r>
              <a:rPr lang="en-US" sz="2400" baseline="-25000" dirty="0" err="1"/>
              <a:t>hkl</a:t>
            </a:r>
            <a:r>
              <a:rPr lang="en-US" sz="2400" baseline="-25000" dirty="0"/>
              <a:t> </a:t>
            </a:r>
            <a:r>
              <a:rPr lang="en-US" sz="2400" dirty="0"/>
              <a:t>is perpendicular to (</a:t>
            </a:r>
            <a:r>
              <a:rPr lang="en-US" sz="2400" i="1" dirty="0" err="1"/>
              <a:t>hkl</a:t>
            </a:r>
            <a:r>
              <a:rPr lang="en-US" sz="2400" dirty="0"/>
              <a:t>) plane</a:t>
            </a:r>
            <a:endParaRPr lang="en-US" sz="2400" b="1" dirty="0"/>
          </a:p>
        </p:txBody>
      </p:sp>
      <p:sp>
        <p:nvSpPr>
          <p:cNvPr id="14" name="TextBox 13"/>
          <p:cNvSpPr txBox="1"/>
          <p:nvPr/>
        </p:nvSpPr>
        <p:spPr>
          <a:xfrm>
            <a:off x="457200" y="5334000"/>
            <a:ext cx="4648200" cy="584775"/>
          </a:xfrm>
          <a:prstGeom prst="rect">
            <a:avLst/>
          </a:prstGeom>
          <a:noFill/>
        </p:spPr>
        <p:txBody>
          <a:bodyPr wrap="square" rtlCol="0">
            <a:spAutoFit/>
          </a:bodyPr>
          <a:lstStyle/>
          <a:p>
            <a:pPr algn="ctr"/>
            <a:r>
              <a:rPr lang="en-US" sz="3200" dirty="0"/>
              <a:t>Real lattice planes (</a:t>
            </a:r>
            <a:r>
              <a:rPr lang="en-US" sz="3200" i="1" dirty="0"/>
              <a:t>hk0</a:t>
            </a:r>
            <a:r>
              <a:rPr lang="en-US" sz="3200" dirty="0"/>
              <a:t>) </a:t>
            </a:r>
          </a:p>
        </p:txBody>
      </p:sp>
      <p:sp>
        <p:nvSpPr>
          <p:cNvPr id="15" name="TextBox 14"/>
          <p:cNvSpPr txBox="1"/>
          <p:nvPr/>
        </p:nvSpPr>
        <p:spPr>
          <a:xfrm>
            <a:off x="4961467" y="5295900"/>
            <a:ext cx="4038600" cy="584775"/>
          </a:xfrm>
          <a:prstGeom prst="rect">
            <a:avLst/>
          </a:prstGeom>
          <a:noFill/>
        </p:spPr>
        <p:txBody>
          <a:bodyPr wrap="square" rtlCol="0">
            <a:spAutoFit/>
          </a:bodyPr>
          <a:lstStyle/>
          <a:p>
            <a:pPr algn="ctr"/>
            <a:r>
              <a:rPr lang="en-US" sz="3200" dirty="0"/>
              <a:t> </a:t>
            </a:r>
            <a:r>
              <a:rPr lang="en-US" sz="3200" b="1" dirty="0"/>
              <a:t>K </a:t>
            </a:r>
            <a:r>
              <a:rPr lang="en-US" sz="3200" dirty="0"/>
              <a:t>in reciprocal space</a:t>
            </a:r>
          </a:p>
        </p:txBody>
      </p:sp>
      <p:cxnSp>
        <p:nvCxnSpPr>
          <p:cNvPr id="5" name="Straight Arrow Connector 4"/>
          <p:cNvCxnSpPr/>
          <p:nvPr/>
        </p:nvCxnSpPr>
        <p:spPr>
          <a:xfrm>
            <a:off x="304800" y="4768850"/>
            <a:ext cx="685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304800" y="4057650"/>
            <a:ext cx="0" cy="7429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41326" y="4767818"/>
            <a:ext cx="685800" cy="369332"/>
          </a:xfrm>
          <a:prstGeom prst="rect">
            <a:avLst/>
          </a:prstGeom>
          <a:noFill/>
        </p:spPr>
        <p:txBody>
          <a:bodyPr wrap="square" rtlCol="0">
            <a:spAutoFit/>
          </a:bodyPr>
          <a:lstStyle/>
          <a:p>
            <a:r>
              <a:rPr lang="en-US" dirty="0"/>
              <a:t>a</a:t>
            </a:r>
            <a:r>
              <a:rPr lang="en-US" baseline="-25000" dirty="0"/>
              <a:t>1</a:t>
            </a:r>
          </a:p>
        </p:txBody>
      </p:sp>
      <p:sp>
        <p:nvSpPr>
          <p:cNvPr id="23" name="TextBox 22"/>
          <p:cNvSpPr txBox="1"/>
          <p:nvPr/>
        </p:nvSpPr>
        <p:spPr>
          <a:xfrm>
            <a:off x="-52917" y="4213304"/>
            <a:ext cx="685800" cy="369332"/>
          </a:xfrm>
          <a:prstGeom prst="rect">
            <a:avLst/>
          </a:prstGeom>
          <a:noFill/>
        </p:spPr>
        <p:txBody>
          <a:bodyPr wrap="square" rtlCol="0">
            <a:spAutoFit/>
          </a:bodyPr>
          <a:lstStyle/>
          <a:p>
            <a:r>
              <a:rPr lang="en-US" dirty="0"/>
              <a:t>a</a:t>
            </a:r>
            <a:r>
              <a:rPr lang="en-US" baseline="-25000" dirty="0"/>
              <a:t>2</a:t>
            </a:r>
          </a:p>
        </p:txBody>
      </p:sp>
      <p:sp>
        <p:nvSpPr>
          <p:cNvPr id="4" name="Rectangle 3"/>
          <p:cNvSpPr/>
          <p:nvPr/>
        </p:nvSpPr>
        <p:spPr>
          <a:xfrm>
            <a:off x="609437" y="996242"/>
            <a:ext cx="7671330" cy="830997"/>
          </a:xfrm>
          <a:prstGeom prst="rect">
            <a:avLst/>
          </a:prstGeom>
        </p:spPr>
        <p:txBody>
          <a:bodyPr wrap="square">
            <a:spAutoFit/>
          </a:bodyPr>
          <a:lstStyle/>
          <a:p>
            <a:pPr algn="ctr"/>
            <a:r>
              <a:rPr lang="en-US" sz="2400" dirty="0">
                <a:solidFill>
                  <a:srgbClr val="7030A0"/>
                </a:solidFill>
              </a:rPr>
              <a:t>A point in the reciprocal lattice corresponds to a set of planes (</a:t>
            </a:r>
            <a:r>
              <a:rPr lang="en-US" sz="2400" dirty="0" err="1">
                <a:solidFill>
                  <a:srgbClr val="7030A0"/>
                </a:solidFill>
              </a:rPr>
              <a:t>hkl</a:t>
            </a:r>
            <a:r>
              <a:rPr lang="en-US" sz="2400" dirty="0">
                <a:solidFill>
                  <a:srgbClr val="7030A0"/>
                </a:solidFill>
              </a:rPr>
              <a:t>) in the real-space lattice.</a:t>
            </a:r>
          </a:p>
        </p:txBody>
      </p:sp>
      <p:sp>
        <p:nvSpPr>
          <p:cNvPr id="6" name="Rectangle 5"/>
          <p:cNvSpPr/>
          <p:nvPr/>
        </p:nvSpPr>
        <p:spPr>
          <a:xfrm>
            <a:off x="17035" y="6488956"/>
            <a:ext cx="9126965" cy="446276"/>
          </a:xfrm>
          <a:prstGeom prst="rect">
            <a:avLst/>
          </a:prstGeom>
        </p:spPr>
        <p:txBody>
          <a:bodyPr wrap="square">
            <a:spAutoFit/>
          </a:bodyPr>
          <a:lstStyle/>
          <a:p>
            <a:pPr algn="ctr"/>
            <a:r>
              <a:rPr lang="en-US" sz="2300" dirty="0"/>
              <a:t>Magnitude of </a:t>
            </a:r>
            <a:r>
              <a:rPr lang="en-US" sz="2300" b="1" dirty="0"/>
              <a:t>K</a:t>
            </a:r>
            <a:r>
              <a:rPr lang="en-US" sz="2300" dirty="0"/>
              <a:t> is inversely proportional to distance between (</a:t>
            </a:r>
            <a:r>
              <a:rPr lang="en-US" sz="2300" dirty="0" err="1"/>
              <a:t>hkl</a:t>
            </a:r>
            <a:r>
              <a:rPr lang="en-US" sz="2300" dirty="0"/>
              <a:t>) planes</a:t>
            </a:r>
          </a:p>
        </p:txBody>
      </p:sp>
    </p:spTree>
    <p:extLst>
      <p:ext uri="{BB962C8B-B14F-4D97-AF65-F5344CB8AC3E}">
        <p14:creationId xmlns:p14="http://schemas.microsoft.com/office/powerpoint/2010/main" val="327225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270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499"/>
                                          </p:stCondLst>
                                        </p:cTn>
                                        <p:tgtEl>
                                          <p:spTgt spid="7270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499"/>
                                          </p:stCondLst>
                                        </p:cTn>
                                        <p:tgtEl>
                                          <p:spTgt spid="7270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499"/>
                                          </p:stCondLst>
                                        </p:cTn>
                                        <p:tgtEl>
                                          <p:spTgt spid="727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499"/>
                                          </p:stCondLst>
                                        </p:cTn>
                                        <p:tgtEl>
                                          <p:spTgt spid="727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p:bldP spid="13" grpId="0"/>
      <p:bldP spid="4"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Picture 3" descr="C:\Lezione semiconduttori\Layer 0.tif"/>
          <p:cNvPicPr>
            <a:picLocks noChangeAspect="1" noChangeArrowheads="1"/>
          </p:cNvPicPr>
          <p:nvPr/>
        </p:nvPicPr>
        <p:blipFill>
          <a:blip r:embed="rId3"/>
          <a:srcRect/>
          <a:stretch>
            <a:fillRect/>
          </a:stretch>
        </p:blipFill>
        <p:spPr bwMode="auto">
          <a:xfrm>
            <a:off x="1244600" y="2032000"/>
            <a:ext cx="6653213" cy="2794000"/>
          </a:xfrm>
          <a:prstGeom prst="rect">
            <a:avLst/>
          </a:prstGeom>
          <a:noFill/>
        </p:spPr>
      </p:pic>
      <p:pic>
        <p:nvPicPr>
          <p:cNvPr id="72708" name="Picture 4" descr="C:\Lezione semiconduttori\Layer 45.tif"/>
          <p:cNvPicPr>
            <a:picLocks noChangeAspect="1" noChangeArrowheads="1"/>
          </p:cNvPicPr>
          <p:nvPr/>
        </p:nvPicPr>
        <p:blipFill>
          <a:blip r:embed="rId4"/>
          <a:srcRect/>
          <a:stretch>
            <a:fillRect/>
          </a:stretch>
        </p:blipFill>
        <p:spPr bwMode="auto">
          <a:xfrm>
            <a:off x="1436688" y="1943100"/>
            <a:ext cx="6488112" cy="3086100"/>
          </a:xfrm>
          <a:prstGeom prst="rect">
            <a:avLst/>
          </a:prstGeom>
          <a:noFill/>
        </p:spPr>
      </p:pic>
      <p:pic>
        <p:nvPicPr>
          <p:cNvPr id="72709" name="Picture 5" descr="C:\Lezione semiconduttori\Layer 90.tif"/>
          <p:cNvPicPr>
            <a:picLocks noChangeAspect="1" noChangeArrowheads="1"/>
          </p:cNvPicPr>
          <p:nvPr/>
        </p:nvPicPr>
        <p:blipFill>
          <a:blip r:embed="rId5"/>
          <a:srcRect/>
          <a:stretch>
            <a:fillRect/>
          </a:stretch>
        </p:blipFill>
        <p:spPr bwMode="auto">
          <a:xfrm>
            <a:off x="1552575" y="-57150"/>
            <a:ext cx="6373813" cy="5295900"/>
          </a:xfrm>
          <a:prstGeom prst="rect">
            <a:avLst/>
          </a:prstGeom>
          <a:noFill/>
        </p:spPr>
      </p:pic>
      <p:pic>
        <p:nvPicPr>
          <p:cNvPr id="72710" name="Picture 6" descr="C:\Lezione semiconduttori\Layer 135.tif"/>
          <p:cNvPicPr>
            <a:picLocks noChangeAspect="1" noChangeArrowheads="1"/>
          </p:cNvPicPr>
          <p:nvPr/>
        </p:nvPicPr>
        <p:blipFill>
          <a:blip r:embed="rId6"/>
          <a:srcRect/>
          <a:stretch>
            <a:fillRect/>
          </a:stretch>
        </p:blipFill>
        <p:spPr bwMode="auto">
          <a:xfrm>
            <a:off x="1409700" y="-190500"/>
            <a:ext cx="6513513" cy="5130800"/>
          </a:xfrm>
          <a:prstGeom prst="rect">
            <a:avLst/>
          </a:prstGeom>
          <a:noFill/>
        </p:spPr>
      </p:pic>
      <p:pic>
        <p:nvPicPr>
          <p:cNvPr id="72711" name="Picture 7" descr="C:\Lezione semiconduttori\Layer 180.tif"/>
          <p:cNvPicPr>
            <a:picLocks noChangeAspect="1" noChangeArrowheads="1"/>
          </p:cNvPicPr>
          <p:nvPr/>
        </p:nvPicPr>
        <p:blipFill>
          <a:blip r:embed="rId7"/>
          <a:srcRect/>
          <a:stretch>
            <a:fillRect/>
          </a:stretch>
        </p:blipFill>
        <p:spPr bwMode="auto">
          <a:xfrm>
            <a:off x="1266825" y="2063750"/>
            <a:ext cx="6653213" cy="2794000"/>
          </a:xfrm>
          <a:prstGeom prst="rect">
            <a:avLst/>
          </a:prstGeom>
          <a:noFill/>
        </p:spPr>
      </p:pic>
      <p:pic>
        <p:nvPicPr>
          <p:cNvPr id="72712" name="Picture 8" descr="C:\Lezione semiconduttori\Layer 225.tif"/>
          <p:cNvPicPr>
            <a:picLocks noChangeAspect="1" noChangeArrowheads="1"/>
          </p:cNvPicPr>
          <p:nvPr/>
        </p:nvPicPr>
        <p:blipFill>
          <a:blip r:embed="rId8"/>
          <a:srcRect/>
          <a:stretch>
            <a:fillRect/>
          </a:stretch>
        </p:blipFill>
        <p:spPr bwMode="auto">
          <a:xfrm>
            <a:off x="1431925" y="1943100"/>
            <a:ext cx="6488113" cy="3086100"/>
          </a:xfrm>
          <a:prstGeom prst="rect">
            <a:avLst/>
          </a:prstGeom>
          <a:noFill/>
        </p:spPr>
      </p:pic>
      <p:sp>
        <p:nvSpPr>
          <p:cNvPr id="72706" name="Rectangle 2"/>
          <p:cNvSpPr>
            <a:spLocks noGrp="1" noChangeArrowheads="1"/>
          </p:cNvSpPr>
          <p:nvPr>
            <p:ph type="title"/>
          </p:nvPr>
        </p:nvSpPr>
        <p:spPr>
          <a:xfrm>
            <a:off x="478631" y="-24031"/>
            <a:ext cx="8229600" cy="1143000"/>
          </a:xfrm>
        </p:spPr>
        <p:txBody>
          <a:bodyPr/>
          <a:lstStyle/>
          <a:p>
            <a:r>
              <a:rPr lang="en-US" dirty="0"/>
              <a:t>2D Reciprocal Lattice</a:t>
            </a:r>
          </a:p>
        </p:txBody>
      </p:sp>
      <p:sp>
        <p:nvSpPr>
          <p:cNvPr id="13" name="TextBox 12"/>
          <p:cNvSpPr txBox="1"/>
          <p:nvPr/>
        </p:nvSpPr>
        <p:spPr>
          <a:xfrm>
            <a:off x="0" y="6042392"/>
            <a:ext cx="9144000" cy="461665"/>
          </a:xfrm>
          <a:prstGeom prst="rect">
            <a:avLst/>
          </a:prstGeom>
          <a:noFill/>
        </p:spPr>
        <p:txBody>
          <a:bodyPr wrap="square" rtlCol="0">
            <a:spAutoFit/>
          </a:bodyPr>
          <a:lstStyle/>
          <a:p>
            <a:pPr algn="ctr"/>
            <a:r>
              <a:rPr lang="en-US" sz="2400" b="1" dirty="0" err="1"/>
              <a:t>K</a:t>
            </a:r>
            <a:r>
              <a:rPr lang="en-US" sz="2400" baseline="-25000" dirty="0" err="1"/>
              <a:t>hkl</a:t>
            </a:r>
            <a:r>
              <a:rPr lang="en-US" sz="2400" baseline="-25000" dirty="0"/>
              <a:t> </a:t>
            </a:r>
            <a:r>
              <a:rPr lang="en-US" sz="2400" dirty="0"/>
              <a:t>is perpendicular to (</a:t>
            </a:r>
            <a:r>
              <a:rPr lang="en-US" sz="2400" i="1" dirty="0" err="1"/>
              <a:t>hkl</a:t>
            </a:r>
            <a:r>
              <a:rPr lang="en-US" sz="2400" dirty="0"/>
              <a:t>) plane</a:t>
            </a:r>
            <a:endParaRPr lang="en-US" sz="2400" b="1" dirty="0"/>
          </a:p>
        </p:txBody>
      </p:sp>
      <p:sp>
        <p:nvSpPr>
          <p:cNvPr id="14" name="TextBox 13"/>
          <p:cNvSpPr txBox="1"/>
          <p:nvPr/>
        </p:nvSpPr>
        <p:spPr>
          <a:xfrm>
            <a:off x="457200" y="5334000"/>
            <a:ext cx="4648200" cy="584775"/>
          </a:xfrm>
          <a:prstGeom prst="rect">
            <a:avLst/>
          </a:prstGeom>
          <a:noFill/>
        </p:spPr>
        <p:txBody>
          <a:bodyPr wrap="square" rtlCol="0">
            <a:spAutoFit/>
          </a:bodyPr>
          <a:lstStyle/>
          <a:p>
            <a:pPr algn="ctr"/>
            <a:r>
              <a:rPr lang="en-US" sz="3200" dirty="0"/>
              <a:t>Real lattice planes (</a:t>
            </a:r>
            <a:r>
              <a:rPr lang="en-US" sz="3200" i="1" dirty="0"/>
              <a:t>hk0</a:t>
            </a:r>
            <a:r>
              <a:rPr lang="en-US" sz="3200" dirty="0"/>
              <a:t>) </a:t>
            </a:r>
          </a:p>
        </p:txBody>
      </p:sp>
      <p:sp>
        <p:nvSpPr>
          <p:cNvPr id="15" name="TextBox 14"/>
          <p:cNvSpPr txBox="1"/>
          <p:nvPr/>
        </p:nvSpPr>
        <p:spPr>
          <a:xfrm>
            <a:off x="4961467" y="5295900"/>
            <a:ext cx="4038600" cy="584775"/>
          </a:xfrm>
          <a:prstGeom prst="rect">
            <a:avLst/>
          </a:prstGeom>
          <a:noFill/>
        </p:spPr>
        <p:txBody>
          <a:bodyPr wrap="square" rtlCol="0">
            <a:spAutoFit/>
          </a:bodyPr>
          <a:lstStyle/>
          <a:p>
            <a:pPr algn="ctr"/>
            <a:r>
              <a:rPr lang="en-US" sz="3200" dirty="0"/>
              <a:t> </a:t>
            </a:r>
            <a:r>
              <a:rPr lang="en-US" sz="3200" b="1" dirty="0"/>
              <a:t>K </a:t>
            </a:r>
            <a:r>
              <a:rPr lang="en-US" sz="3200" dirty="0"/>
              <a:t>in reciprocal space</a:t>
            </a:r>
          </a:p>
        </p:txBody>
      </p:sp>
      <p:cxnSp>
        <p:nvCxnSpPr>
          <p:cNvPr id="5" name="Straight Arrow Connector 4"/>
          <p:cNvCxnSpPr/>
          <p:nvPr/>
        </p:nvCxnSpPr>
        <p:spPr>
          <a:xfrm>
            <a:off x="304800" y="4768850"/>
            <a:ext cx="685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304800" y="4057650"/>
            <a:ext cx="0" cy="7429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41326" y="4767818"/>
            <a:ext cx="685800" cy="369332"/>
          </a:xfrm>
          <a:prstGeom prst="rect">
            <a:avLst/>
          </a:prstGeom>
          <a:noFill/>
        </p:spPr>
        <p:txBody>
          <a:bodyPr wrap="square" rtlCol="0">
            <a:spAutoFit/>
          </a:bodyPr>
          <a:lstStyle/>
          <a:p>
            <a:r>
              <a:rPr lang="en-US" dirty="0"/>
              <a:t>a</a:t>
            </a:r>
            <a:r>
              <a:rPr lang="en-US" baseline="-25000" dirty="0"/>
              <a:t>1</a:t>
            </a:r>
          </a:p>
        </p:txBody>
      </p:sp>
      <p:sp>
        <p:nvSpPr>
          <p:cNvPr id="23" name="TextBox 22"/>
          <p:cNvSpPr txBox="1"/>
          <p:nvPr/>
        </p:nvSpPr>
        <p:spPr>
          <a:xfrm>
            <a:off x="-52917" y="4213304"/>
            <a:ext cx="685800" cy="369332"/>
          </a:xfrm>
          <a:prstGeom prst="rect">
            <a:avLst/>
          </a:prstGeom>
          <a:noFill/>
        </p:spPr>
        <p:txBody>
          <a:bodyPr wrap="square" rtlCol="0">
            <a:spAutoFit/>
          </a:bodyPr>
          <a:lstStyle/>
          <a:p>
            <a:r>
              <a:rPr lang="en-US" dirty="0"/>
              <a:t>a</a:t>
            </a:r>
            <a:r>
              <a:rPr lang="en-US" baseline="-25000" dirty="0"/>
              <a:t>2</a:t>
            </a:r>
          </a:p>
        </p:txBody>
      </p:sp>
      <p:sp>
        <p:nvSpPr>
          <p:cNvPr id="4" name="Rectangle 3"/>
          <p:cNvSpPr/>
          <p:nvPr/>
        </p:nvSpPr>
        <p:spPr>
          <a:xfrm>
            <a:off x="609437" y="996242"/>
            <a:ext cx="7671330" cy="830997"/>
          </a:xfrm>
          <a:prstGeom prst="rect">
            <a:avLst/>
          </a:prstGeom>
        </p:spPr>
        <p:txBody>
          <a:bodyPr wrap="square">
            <a:spAutoFit/>
          </a:bodyPr>
          <a:lstStyle/>
          <a:p>
            <a:pPr algn="ctr"/>
            <a:r>
              <a:rPr lang="en-US" sz="2400" dirty="0">
                <a:solidFill>
                  <a:srgbClr val="7030A0"/>
                </a:solidFill>
              </a:rPr>
              <a:t>A point in the reciprocal lattice corresponds to a set of planes (</a:t>
            </a:r>
            <a:r>
              <a:rPr lang="en-US" sz="2400" dirty="0" err="1">
                <a:solidFill>
                  <a:srgbClr val="7030A0"/>
                </a:solidFill>
              </a:rPr>
              <a:t>hkl</a:t>
            </a:r>
            <a:r>
              <a:rPr lang="en-US" sz="2400" dirty="0">
                <a:solidFill>
                  <a:srgbClr val="7030A0"/>
                </a:solidFill>
              </a:rPr>
              <a:t>) in the real-space lattice.</a:t>
            </a:r>
          </a:p>
        </p:txBody>
      </p:sp>
      <p:sp>
        <p:nvSpPr>
          <p:cNvPr id="6" name="Rectangle 5"/>
          <p:cNvSpPr/>
          <p:nvPr/>
        </p:nvSpPr>
        <p:spPr>
          <a:xfrm>
            <a:off x="17035" y="6488956"/>
            <a:ext cx="9126965" cy="446276"/>
          </a:xfrm>
          <a:prstGeom prst="rect">
            <a:avLst/>
          </a:prstGeom>
        </p:spPr>
        <p:txBody>
          <a:bodyPr wrap="square">
            <a:spAutoFit/>
          </a:bodyPr>
          <a:lstStyle/>
          <a:p>
            <a:pPr algn="ctr"/>
            <a:r>
              <a:rPr lang="en-US" sz="2300" dirty="0"/>
              <a:t>Magnitude of </a:t>
            </a:r>
            <a:r>
              <a:rPr lang="en-US" sz="2300" b="1" dirty="0"/>
              <a:t>K</a:t>
            </a:r>
            <a:r>
              <a:rPr lang="en-US" sz="2300" dirty="0"/>
              <a:t> is inversely proportional to distance between (</a:t>
            </a:r>
            <a:r>
              <a:rPr lang="en-US" sz="2300" dirty="0" err="1"/>
              <a:t>hkl</a:t>
            </a:r>
            <a:r>
              <a:rPr lang="en-US" sz="2300" dirty="0"/>
              <a:t>) planes</a:t>
            </a:r>
          </a:p>
        </p:txBody>
      </p:sp>
    </p:spTree>
    <p:extLst>
      <p:ext uri="{BB962C8B-B14F-4D97-AF65-F5344CB8AC3E}">
        <p14:creationId xmlns:p14="http://schemas.microsoft.com/office/powerpoint/2010/main" val="274000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270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499"/>
                                          </p:stCondLst>
                                        </p:cTn>
                                        <p:tgtEl>
                                          <p:spTgt spid="7270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499"/>
                                          </p:stCondLst>
                                        </p:cTn>
                                        <p:tgtEl>
                                          <p:spTgt spid="7270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499"/>
                                          </p:stCondLst>
                                        </p:cTn>
                                        <p:tgtEl>
                                          <p:spTgt spid="727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499"/>
                                          </p:stCondLst>
                                        </p:cTn>
                                        <p:tgtEl>
                                          <p:spTgt spid="727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499"/>
                                          </p:stCondLst>
                                        </p:cTn>
                                        <p:tgtEl>
                                          <p:spTgt spid="727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p:bldP spid="13" grpId="0"/>
      <p:bldP spid="4"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Picture 3" descr="C:\Lezione semiconduttori\Layer 0.tif"/>
          <p:cNvPicPr>
            <a:picLocks noChangeAspect="1" noChangeArrowheads="1"/>
          </p:cNvPicPr>
          <p:nvPr/>
        </p:nvPicPr>
        <p:blipFill>
          <a:blip r:embed="rId3"/>
          <a:srcRect/>
          <a:stretch>
            <a:fillRect/>
          </a:stretch>
        </p:blipFill>
        <p:spPr bwMode="auto">
          <a:xfrm>
            <a:off x="1244600" y="2032000"/>
            <a:ext cx="6653213" cy="2794000"/>
          </a:xfrm>
          <a:prstGeom prst="rect">
            <a:avLst/>
          </a:prstGeom>
          <a:noFill/>
        </p:spPr>
      </p:pic>
      <p:pic>
        <p:nvPicPr>
          <p:cNvPr id="72708" name="Picture 4" descr="C:\Lezione semiconduttori\Layer 45.tif"/>
          <p:cNvPicPr>
            <a:picLocks noChangeAspect="1" noChangeArrowheads="1"/>
          </p:cNvPicPr>
          <p:nvPr/>
        </p:nvPicPr>
        <p:blipFill>
          <a:blip r:embed="rId4"/>
          <a:srcRect/>
          <a:stretch>
            <a:fillRect/>
          </a:stretch>
        </p:blipFill>
        <p:spPr bwMode="auto">
          <a:xfrm>
            <a:off x="1436688" y="1943100"/>
            <a:ext cx="6488112" cy="3086100"/>
          </a:xfrm>
          <a:prstGeom prst="rect">
            <a:avLst/>
          </a:prstGeom>
          <a:noFill/>
        </p:spPr>
      </p:pic>
      <p:pic>
        <p:nvPicPr>
          <p:cNvPr id="72709" name="Picture 5" descr="C:\Lezione semiconduttori\Layer 90.tif"/>
          <p:cNvPicPr>
            <a:picLocks noChangeAspect="1" noChangeArrowheads="1"/>
          </p:cNvPicPr>
          <p:nvPr/>
        </p:nvPicPr>
        <p:blipFill>
          <a:blip r:embed="rId5"/>
          <a:srcRect/>
          <a:stretch>
            <a:fillRect/>
          </a:stretch>
        </p:blipFill>
        <p:spPr bwMode="auto">
          <a:xfrm>
            <a:off x="1552575" y="-57150"/>
            <a:ext cx="6373813" cy="5295900"/>
          </a:xfrm>
          <a:prstGeom prst="rect">
            <a:avLst/>
          </a:prstGeom>
          <a:noFill/>
        </p:spPr>
      </p:pic>
      <p:pic>
        <p:nvPicPr>
          <p:cNvPr id="72710" name="Picture 6" descr="C:\Lezione semiconduttori\Layer 135.tif"/>
          <p:cNvPicPr>
            <a:picLocks noChangeAspect="1" noChangeArrowheads="1"/>
          </p:cNvPicPr>
          <p:nvPr/>
        </p:nvPicPr>
        <p:blipFill>
          <a:blip r:embed="rId6"/>
          <a:srcRect/>
          <a:stretch>
            <a:fillRect/>
          </a:stretch>
        </p:blipFill>
        <p:spPr bwMode="auto">
          <a:xfrm>
            <a:off x="1409700" y="-190500"/>
            <a:ext cx="6513513" cy="5130800"/>
          </a:xfrm>
          <a:prstGeom prst="rect">
            <a:avLst/>
          </a:prstGeom>
          <a:noFill/>
        </p:spPr>
      </p:pic>
      <p:pic>
        <p:nvPicPr>
          <p:cNvPr id="72711" name="Picture 7" descr="C:\Lezione semiconduttori\Layer 180.tif"/>
          <p:cNvPicPr>
            <a:picLocks noChangeAspect="1" noChangeArrowheads="1"/>
          </p:cNvPicPr>
          <p:nvPr/>
        </p:nvPicPr>
        <p:blipFill>
          <a:blip r:embed="rId7"/>
          <a:srcRect/>
          <a:stretch>
            <a:fillRect/>
          </a:stretch>
        </p:blipFill>
        <p:spPr bwMode="auto">
          <a:xfrm>
            <a:off x="1266825" y="2063750"/>
            <a:ext cx="6653213" cy="2794000"/>
          </a:xfrm>
          <a:prstGeom prst="rect">
            <a:avLst/>
          </a:prstGeom>
          <a:noFill/>
        </p:spPr>
      </p:pic>
      <p:pic>
        <p:nvPicPr>
          <p:cNvPr id="72712" name="Picture 8" descr="C:\Lezione semiconduttori\Layer 225.tif"/>
          <p:cNvPicPr>
            <a:picLocks noChangeAspect="1" noChangeArrowheads="1"/>
          </p:cNvPicPr>
          <p:nvPr/>
        </p:nvPicPr>
        <p:blipFill>
          <a:blip r:embed="rId8"/>
          <a:srcRect/>
          <a:stretch>
            <a:fillRect/>
          </a:stretch>
        </p:blipFill>
        <p:spPr bwMode="auto">
          <a:xfrm>
            <a:off x="1431925" y="1943100"/>
            <a:ext cx="6488113" cy="3086100"/>
          </a:xfrm>
          <a:prstGeom prst="rect">
            <a:avLst/>
          </a:prstGeom>
          <a:noFill/>
        </p:spPr>
      </p:pic>
      <p:pic>
        <p:nvPicPr>
          <p:cNvPr id="72713" name="Picture 9" descr="C:\Lezione semiconduttori\Layer 270.tif"/>
          <p:cNvPicPr>
            <a:picLocks noChangeAspect="1" noChangeArrowheads="1"/>
          </p:cNvPicPr>
          <p:nvPr/>
        </p:nvPicPr>
        <p:blipFill>
          <a:blip r:embed="rId9"/>
          <a:srcRect/>
          <a:stretch>
            <a:fillRect/>
          </a:stretch>
        </p:blipFill>
        <p:spPr bwMode="auto">
          <a:xfrm>
            <a:off x="1546225" y="-57150"/>
            <a:ext cx="6373813" cy="5295900"/>
          </a:xfrm>
          <a:prstGeom prst="rect">
            <a:avLst/>
          </a:prstGeom>
          <a:noFill/>
        </p:spPr>
      </p:pic>
      <p:sp>
        <p:nvSpPr>
          <p:cNvPr id="72706" name="Rectangle 2"/>
          <p:cNvSpPr>
            <a:spLocks noGrp="1" noChangeArrowheads="1"/>
          </p:cNvSpPr>
          <p:nvPr>
            <p:ph type="title"/>
          </p:nvPr>
        </p:nvSpPr>
        <p:spPr>
          <a:xfrm>
            <a:off x="478631" y="-24031"/>
            <a:ext cx="8229600" cy="1143000"/>
          </a:xfrm>
        </p:spPr>
        <p:txBody>
          <a:bodyPr/>
          <a:lstStyle/>
          <a:p>
            <a:r>
              <a:rPr lang="en-US" dirty="0"/>
              <a:t>2D Reciprocal Lattice</a:t>
            </a:r>
          </a:p>
        </p:txBody>
      </p:sp>
      <p:sp>
        <p:nvSpPr>
          <p:cNvPr id="13" name="TextBox 12"/>
          <p:cNvSpPr txBox="1"/>
          <p:nvPr/>
        </p:nvSpPr>
        <p:spPr>
          <a:xfrm>
            <a:off x="0" y="6042392"/>
            <a:ext cx="9144000" cy="461665"/>
          </a:xfrm>
          <a:prstGeom prst="rect">
            <a:avLst/>
          </a:prstGeom>
          <a:noFill/>
        </p:spPr>
        <p:txBody>
          <a:bodyPr wrap="square" rtlCol="0">
            <a:spAutoFit/>
          </a:bodyPr>
          <a:lstStyle/>
          <a:p>
            <a:pPr algn="ctr"/>
            <a:r>
              <a:rPr lang="en-US" sz="2400" b="1" dirty="0" err="1"/>
              <a:t>K</a:t>
            </a:r>
            <a:r>
              <a:rPr lang="en-US" sz="2400" baseline="-25000" dirty="0" err="1"/>
              <a:t>hkl</a:t>
            </a:r>
            <a:r>
              <a:rPr lang="en-US" sz="2400" baseline="-25000" dirty="0"/>
              <a:t> </a:t>
            </a:r>
            <a:r>
              <a:rPr lang="en-US" sz="2400" dirty="0"/>
              <a:t>is perpendicular to (</a:t>
            </a:r>
            <a:r>
              <a:rPr lang="en-US" sz="2400" i="1" dirty="0" err="1"/>
              <a:t>hkl</a:t>
            </a:r>
            <a:r>
              <a:rPr lang="en-US" sz="2400" dirty="0"/>
              <a:t>) plane</a:t>
            </a:r>
            <a:endParaRPr lang="en-US" sz="2400" b="1" dirty="0"/>
          </a:p>
        </p:txBody>
      </p:sp>
      <p:sp>
        <p:nvSpPr>
          <p:cNvPr id="14" name="TextBox 13"/>
          <p:cNvSpPr txBox="1"/>
          <p:nvPr/>
        </p:nvSpPr>
        <p:spPr>
          <a:xfrm>
            <a:off x="457200" y="5334000"/>
            <a:ext cx="4648200" cy="584775"/>
          </a:xfrm>
          <a:prstGeom prst="rect">
            <a:avLst/>
          </a:prstGeom>
          <a:noFill/>
        </p:spPr>
        <p:txBody>
          <a:bodyPr wrap="square" rtlCol="0">
            <a:spAutoFit/>
          </a:bodyPr>
          <a:lstStyle/>
          <a:p>
            <a:pPr algn="ctr"/>
            <a:r>
              <a:rPr lang="en-US" sz="3200" dirty="0"/>
              <a:t>Real lattice planes (</a:t>
            </a:r>
            <a:r>
              <a:rPr lang="en-US" sz="3200" i="1" dirty="0"/>
              <a:t>hk0</a:t>
            </a:r>
            <a:r>
              <a:rPr lang="en-US" sz="3200" dirty="0"/>
              <a:t>) </a:t>
            </a:r>
          </a:p>
        </p:txBody>
      </p:sp>
      <p:sp>
        <p:nvSpPr>
          <p:cNvPr id="15" name="TextBox 14"/>
          <p:cNvSpPr txBox="1"/>
          <p:nvPr/>
        </p:nvSpPr>
        <p:spPr>
          <a:xfrm>
            <a:off x="4961467" y="5295900"/>
            <a:ext cx="4038600" cy="584775"/>
          </a:xfrm>
          <a:prstGeom prst="rect">
            <a:avLst/>
          </a:prstGeom>
          <a:noFill/>
        </p:spPr>
        <p:txBody>
          <a:bodyPr wrap="square" rtlCol="0">
            <a:spAutoFit/>
          </a:bodyPr>
          <a:lstStyle/>
          <a:p>
            <a:pPr algn="ctr"/>
            <a:r>
              <a:rPr lang="en-US" sz="3200" dirty="0"/>
              <a:t> </a:t>
            </a:r>
            <a:r>
              <a:rPr lang="en-US" sz="3200" b="1" dirty="0"/>
              <a:t>K </a:t>
            </a:r>
            <a:r>
              <a:rPr lang="en-US" sz="3200" dirty="0"/>
              <a:t>in reciprocal space</a:t>
            </a:r>
          </a:p>
        </p:txBody>
      </p:sp>
      <p:cxnSp>
        <p:nvCxnSpPr>
          <p:cNvPr id="5" name="Straight Arrow Connector 4"/>
          <p:cNvCxnSpPr/>
          <p:nvPr/>
        </p:nvCxnSpPr>
        <p:spPr>
          <a:xfrm>
            <a:off x="304800" y="4768850"/>
            <a:ext cx="685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304800" y="4057650"/>
            <a:ext cx="0" cy="7429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41326" y="4767818"/>
            <a:ext cx="685800" cy="369332"/>
          </a:xfrm>
          <a:prstGeom prst="rect">
            <a:avLst/>
          </a:prstGeom>
          <a:noFill/>
        </p:spPr>
        <p:txBody>
          <a:bodyPr wrap="square" rtlCol="0">
            <a:spAutoFit/>
          </a:bodyPr>
          <a:lstStyle/>
          <a:p>
            <a:r>
              <a:rPr lang="en-US" dirty="0"/>
              <a:t>a</a:t>
            </a:r>
            <a:r>
              <a:rPr lang="en-US" baseline="-25000" dirty="0"/>
              <a:t>1</a:t>
            </a:r>
          </a:p>
        </p:txBody>
      </p:sp>
      <p:sp>
        <p:nvSpPr>
          <p:cNvPr id="23" name="TextBox 22"/>
          <p:cNvSpPr txBox="1"/>
          <p:nvPr/>
        </p:nvSpPr>
        <p:spPr>
          <a:xfrm>
            <a:off x="-52917" y="4213304"/>
            <a:ext cx="685800" cy="369332"/>
          </a:xfrm>
          <a:prstGeom prst="rect">
            <a:avLst/>
          </a:prstGeom>
          <a:noFill/>
        </p:spPr>
        <p:txBody>
          <a:bodyPr wrap="square" rtlCol="0">
            <a:spAutoFit/>
          </a:bodyPr>
          <a:lstStyle/>
          <a:p>
            <a:r>
              <a:rPr lang="en-US" dirty="0"/>
              <a:t>a</a:t>
            </a:r>
            <a:r>
              <a:rPr lang="en-US" baseline="-25000" dirty="0"/>
              <a:t>2</a:t>
            </a:r>
          </a:p>
        </p:txBody>
      </p:sp>
      <p:sp>
        <p:nvSpPr>
          <p:cNvPr id="4" name="Rectangle 3"/>
          <p:cNvSpPr/>
          <p:nvPr/>
        </p:nvSpPr>
        <p:spPr>
          <a:xfrm>
            <a:off x="609437" y="996242"/>
            <a:ext cx="7671330" cy="830997"/>
          </a:xfrm>
          <a:prstGeom prst="rect">
            <a:avLst/>
          </a:prstGeom>
        </p:spPr>
        <p:txBody>
          <a:bodyPr wrap="square">
            <a:spAutoFit/>
          </a:bodyPr>
          <a:lstStyle/>
          <a:p>
            <a:pPr algn="ctr"/>
            <a:r>
              <a:rPr lang="en-US" sz="2400" dirty="0">
                <a:solidFill>
                  <a:srgbClr val="7030A0"/>
                </a:solidFill>
              </a:rPr>
              <a:t>A point in the reciprocal lattice corresponds to a set of planes (</a:t>
            </a:r>
            <a:r>
              <a:rPr lang="en-US" sz="2400" dirty="0" err="1">
                <a:solidFill>
                  <a:srgbClr val="7030A0"/>
                </a:solidFill>
              </a:rPr>
              <a:t>hkl</a:t>
            </a:r>
            <a:r>
              <a:rPr lang="en-US" sz="2400" dirty="0">
                <a:solidFill>
                  <a:srgbClr val="7030A0"/>
                </a:solidFill>
              </a:rPr>
              <a:t>) in the real-space lattice.</a:t>
            </a:r>
          </a:p>
        </p:txBody>
      </p:sp>
      <p:sp>
        <p:nvSpPr>
          <p:cNvPr id="6" name="Rectangle 5"/>
          <p:cNvSpPr/>
          <p:nvPr/>
        </p:nvSpPr>
        <p:spPr>
          <a:xfrm>
            <a:off x="17035" y="6488956"/>
            <a:ext cx="9126965" cy="446276"/>
          </a:xfrm>
          <a:prstGeom prst="rect">
            <a:avLst/>
          </a:prstGeom>
        </p:spPr>
        <p:txBody>
          <a:bodyPr wrap="square">
            <a:spAutoFit/>
          </a:bodyPr>
          <a:lstStyle/>
          <a:p>
            <a:pPr algn="ctr"/>
            <a:r>
              <a:rPr lang="en-US" sz="2300" dirty="0"/>
              <a:t>Magnitude of </a:t>
            </a:r>
            <a:r>
              <a:rPr lang="en-US" sz="2300" b="1" dirty="0"/>
              <a:t>K</a:t>
            </a:r>
            <a:r>
              <a:rPr lang="en-US" sz="2300" dirty="0"/>
              <a:t> is inversely proportional to distance between (</a:t>
            </a:r>
            <a:r>
              <a:rPr lang="en-US" sz="2300" dirty="0" err="1"/>
              <a:t>hkl</a:t>
            </a:r>
            <a:r>
              <a:rPr lang="en-US" sz="2300" dirty="0"/>
              <a:t>) planes</a:t>
            </a:r>
          </a:p>
        </p:txBody>
      </p:sp>
    </p:spTree>
    <p:extLst>
      <p:ext uri="{BB962C8B-B14F-4D97-AF65-F5344CB8AC3E}">
        <p14:creationId xmlns:p14="http://schemas.microsoft.com/office/powerpoint/2010/main" val="169537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270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499"/>
                                          </p:stCondLst>
                                        </p:cTn>
                                        <p:tgtEl>
                                          <p:spTgt spid="7270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499"/>
                                          </p:stCondLst>
                                        </p:cTn>
                                        <p:tgtEl>
                                          <p:spTgt spid="7270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499"/>
                                          </p:stCondLst>
                                        </p:cTn>
                                        <p:tgtEl>
                                          <p:spTgt spid="727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499"/>
                                          </p:stCondLst>
                                        </p:cTn>
                                        <p:tgtEl>
                                          <p:spTgt spid="727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499"/>
                                          </p:stCondLst>
                                        </p:cTn>
                                        <p:tgtEl>
                                          <p:spTgt spid="727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499"/>
                                          </p:stCondLst>
                                        </p:cTn>
                                        <p:tgtEl>
                                          <p:spTgt spid="727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p:bldP spid="13" grpId="0"/>
      <p:bldP spid="4"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Picture 3" descr="C:\Lezione semiconduttori\Layer 0.tif"/>
          <p:cNvPicPr>
            <a:picLocks noChangeAspect="1" noChangeArrowheads="1"/>
          </p:cNvPicPr>
          <p:nvPr/>
        </p:nvPicPr>
        <p:blipFill>
          <a:blip r:embed="rId3"/>
          <a:srcRect/>
          <a:stretch>
            <a:fillRect/>
          </a:stretch>
        </p:blipFill>
        <p:spPr bwMode="auto">
          <a:xfrm>
            <a:off x="1244600" y="2032000"/>
            <a:ext cx="6653213" cy="2794000"/>
          </a:xfrm>
          <a:prstGeom prst="rect">
            <a:avLst/>
          </a:prstGeom>
          <a:noFill/>
        </p:spPr>
      </p:pic>
      <p:pic>
        <p:nvPicPr>
          <p:cNvPr id="72708" name="Picture 4" descr="C:\Lezione semiconduttori\Layer 45.tif"/>
          <p:cNvPicPr>
            <a:picLocks noChangeAspect="1" noChangeArrowheads="1"/>
          </p:cNvPicPr>
          <p:nvPr/>
        </p:nvPicPr>
        <p:blipFill>
          <a:blip r:embed="rId4"/>
          <a:srcRect/>
          <a:stretch>
            <a:fillRect/>
          </a:stretch>
        </p:blipFill>
        <p:spPr bwMode="auto">
          <a:xfrm>
            <a:off x="1436688" y="1943100"/>
            <a:ext cx="6488112" cy="3086100"/>
          </a:xfrm>
          <a:prstGeom prst="rect">
            <a:avLst/>
          </a:prstGeom>
          <a:noFill/>
        </p:spPr>
      </p:pic>
      <p:pic>
        <p:nvPicPr>
          <p:cNvPr id="72709" name="Picture 5" descr="C:\Lezione semiconduttori\Layer 90.tif"/>
          <p:cNvPicPr>
            <a:picLocks noChangeAspect="1" noChangeArrowheads="1"/>
          </p:cNvPicPr>
          <p:nvPr/>
        </p:nvPicPr>
        <p:blipFill>
          <a:blip r:embed="rId5"/>
          <a:srcRect/>
          <a:stretch>
            <a:fillRect/>
          </a:stretch>
        </p:blipFill>
        <p:spPr bwMode="auto">
          <a:xfrm>
            <a:off x="1552575" y="-57150"/>
            <a:ext cx="6373813" cy="5295900"/>
          </a:xfrm>
          <a:prstGeom prst="rect">
            <a:avLst/>
          </a:prstGeom>
          <a:noFill/>
        </p:spPr>
      </p:pic>
      <p:pic>
        <p:nvPicPr>
          <p:cNvPr id="72710" name="Picture 6" descr="C:\Lezione semiconduttori\Layer 135.tif"/>
          <p:cNvPicPr>
            <a:picLocks noChangeAspect="1" noChangeArrowheads="1"/>
          </p:cNvPicPr>
          <p:nvPr/>
        </p:nvPicPr>
        <p:blipFill>
          <a:blip r:embed="rId6"/>
          <a:srcRect/>
          <a:stretch>
            <a:fillRect/>
          </a:stretch>
        </p:blipFill>
        <p:spPr bwMode="auto">
          <a:xfrm>
            <a:off x="1409700" y="-190500"/>
            <a:ext cx="6513513" cy="5130800"/>
          </a:xfrm>
          <a:prstGeom prst="rect">
            <a:avLst/>
          </a:prstGeom>
          <a:noFill/>
        </p:spPr>
      </p:pic>
      <p:pic>
        <p:nvPicPr>
          <p:cNvPr id="72711" name="Picture 7" descr="C:\Lezione semiconduttori\Layer 180.tif"/>
          <p:cNvPicPr>
            <a:picLocks noChangeAspect="1" noChangeArrowheads="1"/>
          </p:cNvPicPr>
          <p:nvPr/>
        </p:nvPicPr>
        <p:blipFill>
          <a:blip r:embed="rId7"/>
          <a:srcRect/>
          <a:stretch>
            <a:fillRect/>
          </a:stretch>
        </p:blipFill>
        <p:spPr bwMode="auto">
          <a:xfrm>
            <a:off x="1266825" y="2063750"/>
            <a:ext cx="6653213" cy="2794000"/>
          </a:xfrm>
          <a:prstGeom prst="rect">
            <a:avLst/>
          </a:prstGeom>
          <a:noFill/>
        </p:spPr>
      </p:pic>
      <p:pic>
        <p:nvPicPr>
          <p:cNvPr id="72712" name="Picture 8" descr="C:\Lezione semiconduttori\Layer 225.tif"/>
          <p:cNvPicPr>
            <a:picLocks noChangeAspect="1" noChangeArrowheads="1"/>
          </p:cNvPicPr>
          <p:nvPr/>
        </p:nvPicPr>
        <p:blipFill>
          <a:blip r:embed="rId8"/>
          <a:srcRect/>
          <a:stretch>
            <a:fillRect/>
          </a:stretch>
        </p:blipFill>
        <p:spPr bwMode="auto">
          <a:xfrm>
            <a:off x="1431925" y="1943100"/>
            <a:ext cx="6488113" cy="3086100"/>
          </a:xfrm>
          <a:prstGeom prst="rect">
            <a:avLst/>
          </a:prstGeom>
          <a:noFill/>
        </p:spPr>
      </p:pic>
      <p:pic>
        <p:nvPicPr>
          <p:cNvPr id="72713" name="Picture 9" descr="C:\Lezione semiconduttori\Layer 270.tif"/>
          <p:cNvPicPr>
            <a:picLocks noChangeAspect="1" noChangeArrowheads="1"/>
          </p:cNvPicPr>
          <p:nvPr/>
        </p:nvPicPr>
        <p:blipFill>
          <a:blip r:embed="rId9"/>
          <a:srcRect/>
          <a:stretch>
            <a:fillRect/>
          </a:stretch>
        </p:blipFill>
        <p:spPr bwMode="auto">
          <a:xfrm>
            <a:off x="1546225" y="-57150"/>
            <a:ext cx="6373813" cy="5295900"/>
          </a:xfrm>
          <a:prstGeom prst="rect">
            <a:avLst/>
          </a:prstGeom>
          <a:noFill/>
        </p:spPr>
      </p:pic>
      <p:pic>
        <p:nvPicPr>
          <p:cNvPr id="72714" name="Picture 10" descr="C:\Lezione semiconduttori\Layer 315.tif"/>
          <p:cNvPicPr>
            <a:picLocks noChangeAspect="1" noChangeArrowheads="1"/>
          </p:cNvPicPr>
          <p:nvPr/>
        </p:nvPicPr>
        <p:blipFill>
          <a:blip r:embed="rId10"/>
          <a:srcRect/>
          <a:stretch>
            <a:fillRect/>
          </a:stretch>
        </p:blipFill>
        <p:spPr bwMode="auto">
          <a:xfrm>
            <a:off x="1409700" y="-190500"/>
            <a:ext cx="6513513" cy="5130800"/>
          </a:xfrm>
          <a:prstGeom prst="rect">
            <a:avLst/>
          </a:prstGeom>
          <a:noFill/>
        </p:spPr>
      </p:pic>
      <p:pic>
        <p:nvPicPr>
          <p:cNvPr id="72715" name="Picture 11" descr="C:\Lezione semiconduttori\Layer 0.tif"/>
          <p:cNvPicPr>
            <a:picLocks noChangeAspect="1" noChangeArrowheads="1"/>
          </p:cNvPicPr>
          <p:nvPr/>
        </p:nvPicPr>
        <p:blipFill>
          <a:blip r:embed="rId3"/>
          <a:srcRect/>
          <a:stretch>
            <a:fillRect/>
          </a:stretch>
        </p:blipFill>
        <p:spPr bwMode="auto">
          <a:xfrm>
            <a:off x="1266825" y="2063750"/>
            <a:ext cx="6653213" cy="2794000"/>
          </a:xfrm>
          <a:prstGeom prst="rect">
            <a:avLst/>
          </a:prstGeom>
          <a:noFill/>
        </p:spPr>
      </p:pic>
      <p:sp>
        <p:nvSpPr>
          <p:cNvPr id="72706" name="Rectangle 2"/>
          <p:cNvSpPr>
            <a:spLocks noGrp="1" noChangeArrowheads="1"/>
          </p:cNvSpPr>
          <p:nvPr>
            <p:ph type="title"/>
          </p:nvPr>
        </p:nvSpPr>
        <p:spPr>
          <a:xfrm>
            <a:off x="478631" y="-24031"/>
            <a:ext cx="8229600" cy="1143000"/>
          </a:xfrm>
        </p:spPr>
        <p:txBody>
          <a:bodyPr/>
          <a:lstStyle/>
          <a:p>
            <a:r>
              <a:rPr lang="en-US" dirty="0"/>
              <a:t>2D Reciprocal Lattice</a:t>
            </a:r>
          </a:p>
        </p:txBody>
      </p:sp>
      <p:sp>
        <p:nvSpPr>
          <p:cNvPr id="13" name="TextBox 12"/>
          <p:cNvSpPr txBox="1"/>
          <p:nvPr/>
        </p:nvSpPr>
        <p:spPr>
          <a:xfrm>
            <a:off x="0" y="6042392"/>
            <a:ext cx="9144000" cy="461665"/>
          </a:xfrm>
          <a:prstGeom prst="rect">
            <a:avLst/>
          </a:prstGeom>
          <a:noFill/>
        </p:spPr>
        <p:txBody>
          <a:bodyPr wrap="square" rtlCol="0">
            <a:spAutoFit/>
          </a:bodyPr>
          <a:lstStyle/>
          <a:p>
            <a:pPr algn="ctr"/>
            <a:r>
              <a:rPr lang="en-US" sz="2400" b="1" dirty="0" err="1"/>
              <a:t>K</a:t>
            </a:r>
            <a:r>
              <a:rPr lang="en-US" sz="2400" baseline="-25000" dirty="0" err="1"/>
              <a:t>hkl</a:t>
            </a:r>
            <a:r>
              <a:rPr lang="en-US" sz="2400" baseline="-25000" dirty="0"/>
              <a:t> </a:t>
            </a:r>
            <a:r>
              <a:rPr lang="en-US" sz="2400" dirty="0"/>
              <a:t>is perpendicular to (</a:t>
            </a:r>
            <a:r>
              <a:rPr lang="en-US" sz="2400" i="1" dirty="0" err="1"/>
              <a:t>hkl</a:t>
            </a:r>
            <a:r>
              <a:rPr lang="en-US" sz="2400" dirty="0"/>
              <a:t>) plane</a:t>
            </a:r>
            <a:endParaRPr lang="en-US" sz="2400" b="1" dirty="0"/>
          </a:p>
        </p:txBody>
      </p:sp>
      <p:sp>
        <p:nvSpPr>
          <p:cNvPr id="14" name="TextBox 13"/>
          <p:cNvSpPr txBox="1"/>
          <p:nvPr/>
        </p:nvSpPr>
        <p:spPr>
          <a:xfrm>
            <a:off x="457200" y="5334000"/>
            <a:ext cx="4648200" cy="584775"/>
          </a:xfrm>
          <a:prstGeom prst="rect">
            <a:avLst/>
          </a:prstGeom>
          <a:noFill/>
        </p:spPr>
        <p:txBody>
          <a:bodyPr wrap="square" rtlCol="0">
            <a:spAutoFit/>
          </a:bodyPr>
          <a:lstStyle/>
          <a:p>
            <a:pPr algn="ctr"/>
            <a:r>
              <a:rPr lang="en-US" sz="3200" dirty="0"/>
              <a:t>Real lattice planes (</a:t>
            </a:r>
            <a:r>
              <a:rPr lang="en-US" sz="3200" i="1" dirty="0"/>
              <a:t>hk0</a:t>
            </a:r>
            <a:r>
              <a:rPr lang="en-US" sz="3200" dirty="0"/>
              <a:t>) </a:t>
            </a:r>
          </a:p>
        </p:txBody>
      </p:sp>
      <p:sp>
        <p:nvSpPr>
          <p:cNvPr id="15" name="TextBox 14"/>
          <p:cNvSpPr txBox="1"/>
          <p:nvPr/>
        </p:nvSpPr>
        <p:spPr>
          <a:xfrm>
            <a:off x="4961467" y="5295900"/>
            <a:ext cx="4038600" cy="584775"/>
          </a:xfrm>
          <a:prstGeom prst="rect">
            <a:avLst/>
          </a:prstGeom>
          <a:noFill/>
        </p:spPr>
        <p:txBody>
          <a:bodyPr wrap="square" rtlCol="0">
            <a:spAutoFit/>
          </a:bodyPr>
          <a:lstStyle/>
          <a:p>
            <a:pPr algn="ctr"/>
            <a:r>
              <a:rPr lang="en-US" sz="3200" dirty="0"/>
              <a:t> </a:t>
            </a:r>
            <a:r>
              <a:rPr lang="en-US" sz="3200" b="1" dirty="0"/>
              <a:t>K </a:t>
            </a:r>
            <a:r>
              <a:rPr lang="en-US" sz="3200" dirty="0"/>
              <a:t>in reciprocal space</a:t>
            </a:r>
          </a:p>
        </p:txBody>
      </p:sp>
      <p:cxnSp>
        <p:nvCxnSpPr>
          <p:cNvPr id="5" name="Straight Arrow Connector 4"/>
          <p:cNvCxnSpPr/>
          <p:nvPr/>
        </p:nvCxnSpPr>
        <p:spPr>
          <a:xfrm>
            <a:off x="304800" y="4768850"/>
            <a:ext cx="685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304800" y="4057650"/>
            <a:ext cx="0" cy="7429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41326" y="4767818"/>
            <a:ext cx="685800" cy="369332"/>
          </a:xfrm>
          <a:prstGeom prst="rect">
            <a:avLst/>
          </a:prstGeom>
          <a:noFill/>
        </p:spPr>
        <p:txBody>
          <a:bodyPr wrap="square" rtlCol="0">
            <a:spAutoFit/>
          </a:bodyPr>
          <a:lstStyle/>
          <a:p>
            <a:r>
              <a:rPr lang="en-US" dirty="0"/>
              <a:t>a</a:t>
            </a:r>
            <a:r>
              <a:rPr lang="en-US" baseline="-25000" dirty="0"/>
              <a:t>1</a:t>
            </a:r>
          </a:p>
        </p:txBody>
      </p:sp>
      <p:sp>
        <p:nvSpPr>
          <p:cNvPr id="23" name="TextBox 22"/>
          <p:cNvSpPr txBox="1"/>
          <p:nvPr/>
        </p:nvSpPr>
        <p:spPr>
          <a:xfrm>
            <a:off x="-52917" y="4213304"/>
            <a:ext cx="685800" cy="369332"/>
          </a:xfrm>
          <a:prstGeom prst="rect">
            <a:avLst/>
          </a:prstGeom>
          <a:noFill/>
        </p:spPr>
        <p:txBody>
          <a:bodyPr wrap="square" rtlCol="0">
            <a:spAutoFit/>
          </a:bodyPr>
          <a:lstStyle/>
          <a:p>
            <a:r>
              <a:rPr lang="en-US" dirty="0"/>
              <a:t>a</a:t>
            </a:r>
            <a:r>
              <a:rPr lang="en-US" baseline="-25000" dirty="0"/>
              <a:t>2</a:t>
            </a:r>
          </a:p>
        </p:txBody>
      </p:sp>
      <p:sp>
        <p:nvSpPr>
          <p:cNvPr id="4" name="Rectangle 3"/>
          <p:cNvSpPr/>
          <p:nvPr/>
        </p:nvSpPr>
        <p:spPr>
          <a:xfrm>
            <a:off x="609437" y="996242"/>
            <a:ext cx="7671330" cy="830997"/>
          </a:xfrm>
          <a:prstGeom prst="rect">
            <a:avLst/>
          </a:prstGeom>
        </p:spPr>
        <p:txBody>
          <a:bodyPr wrap="square">
            <a:spAutoFit/>
          </a:bodyPr>
          <a:lstStyle/>
          <a:p>
            <a:pPr algn="ctr"/>
            <a:r>
              <a:rPr lang="en-US" sz="2400" dirty="0">
                <a:solidFill>
                  <a:srgbClr val="7030A0"/>
                </a:solidFill>
              </a:rPr>
              <a:t>A point in the reciprocal lattice corresponds to a set of planes (</a:t>
            </a:r>
            <a:r>
              <a:rPr lang="en-US" sz="2400" dirty="0" err="1">
                <a:solidFill>
                  <a:srgbClr val="7030A0"/>
                </a:solidFill>
              </a:rPr>
              <a:t>hkl</a:t>
            </a:r>
            <a:r>
              <a:rPr lang="en-US" sz="2400" dirty="0">
                <a:solidFill>
                  <a:srgbClr val="7030A0"/>
                </a:solidFill>
              </a:rPr>
              <a:t>) in the real-space lattice.</a:t>
            </a:r>
          </a:p>
        </p:txBody>
      </p:sp>
      <p:sp>
        <p:nvSpPr>
          <p:cNvPr id="6" name="Rectangle 5"/>
          <p:cNvSpPr/>
          <p:nvPr/>
        </p:nvSpPr>
        <p:spPr>
          <a:xfrm>
            <a:off x="17035" y="6488956"/>
            <a:ext cx="9126965" cy="446276"/>
          </a:xfrm>
          <a:prstGeom prst="rect">
            <a:avLst/>
          </a:prstGeom>
        </p:spPr>
        <p:txBody>
          <a:bodyPr wrap="square">
            <a:spAutoFit/>
          </a:bodyPr>
          <a:lstStyle/>
          <a:p>
            <a:pPr algn="ctr"/>
            <a:r>
              <a:rPr lang="en-US" sz="2300" dirty="0"/>
              <a:t>Magnitude of </a:t>
            </a:r>
            <a:r>
              <a:rPr lang="en-US" sz="2300" b="1" dirty="0"/>
              <a:t>K</a:t>
            </a:r>
            <a:r>
              <a:rPr lang="en-US" sz="2300" dirty="0"/>
              <a:t> is inversely proportional to distance between (</a:t>
            </a:r>
            <a:r>
              <a:rPr lang="en-US" sz="2300" dirty="0" err="1"/>
              <a:t>hkl</a:t>
            </a:r>
            <a:r>
              <a:rPr lang="en-US" sz="2300" dirty="0"/>
              <a:t>) planes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270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499"/>
                                          </p:stCondLst>
                                        </p:cTn>
                                        <p:tgtEl>
                                          <p:spTgt spid="7270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499"/>
                                          </p:stCondLst>
                                        </p:cTn>
                                        <p:tgtEl>
                                          <p:spTgt spid="7270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499"/>
                                          </p:stCondLst>
                                        </p:cTn>
                                        <p:tgtEl>
                                          <p:spTgt spid="727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499"/>
                                          </p:stCondLst>
                                        </p:cTn>
                                        <p:tgtEl>
                                          <p:spTgt spid="727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499"/>
                                          </p:stCondLst>
                                        </p:cTn>
                                        <p:tgtEl>
                                          <p:spTgt spid="727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499"/>
                                          </p:stCondLst>
                                        </p:cTn>
                                        <p:tgtEl>
                                          <p:spTgt spid="727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499"/>
                                          </p:stCondLst>
                                        </p:cTn>
                                        <p:tgtEl>
                                          <p:spTgt spid="727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499"/>
                                          </p:stCondLst>
                                        </p:cTn>
                                        <p:tgtEl>
                                          <p:spTgt spid="727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p:bldP spid="13" grpId="0"/>
      <p:bldP spid="4"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Picture 3" descr="C:\Lezione semiconduttori\Layer 0.tif"/>
          <p:cNvPicPr>
            <a:picLocks noChangeAspect="1" noChangeArrowheads="1"/>
          </p:cNvPicPr>
          <p:nvPr/>
        </p:nvPicPr>
        <p:blipFill>
          <a:blip r:embed="rId3"/>
          <a:srcRect/>
          <a:stretch>
            <a:fillRect/>
          </a:stretch>
        </p:blipFill>
        <p:spPr bwMode="auto">
          <a:xfrm>
            <a:off x="1244600" y="2032000"/>
            <a:ext cx="6653213" cy="2794000"/>
          </a:xfrm>
          <a:prstGeom prst="rect">
            <a:avLst/>
          </a:prstGeom>
          <a:noFill/>
        </p:spPr>
      </p:pic>
      <p:pic>
        <p:nvPicPr>
          <p:cNvPr id="72708" name="Picture 4" descr="C:\Lezione semiconduttori\Layer 45.tif"/>
          <p:cNvPicPr>
            <a:picLocks noChangeAspect="1" noChangeArrowheads="1"/>
          </p:cNvPicPr>
          <p:nvPr/>
        </p:nvPicPr>
        <p:blipFill>
          <a:blip r:embed="rId4"/>
          <a:srcRect/>
          <a:stretch>
            <a:fillRect/>
          </a:stretch>
        </p:blipFill>
        <p:spPr bwMode="auto">
          <a:xfrm>
            <a:off x="1436688" y="1943100"/>
            <a:ext cx="6488112" cy="3086100"/>
          </a:xfrm>
          <a:prstGeom prst="rect">
            <a:avLst/>
          </a:prstGeom>
          <a:noFill/>
        </p:spPr>
      </p:pic>
      <p:pic>
        <p:nvPicPr>
          <p:cNvPr id="72709" name="Picture 5" descr="C:\Lezione semiconduttori\Layer 90.tif"/>
          <p:cNvPicPr>
            <a:picLocks noChangeAspect="1" noChangeArrowheads="1"/>
          </p:cNvPicPr>
          <p:nvPr/>
        </p:nvPicPr>
        <p:blipFill>
          <a:blip r:embed="rId5"/>
          <a:srcRect/>
          <a:stretch>
            <a:fillRect/>
          </a:stretch>
        </p:blipFill>
        <p:spPr bwMode="auto">
          <a:xfrm>
            <a:off x="1552575" y="-57150"/>
            <a:ext cx="6373813" cy="5295900"/>
          </a:xfrm>
          <a:prstGeom prst="rect">
            <a:avLst/>
          </a:prstGeom>
          <a:noFill/>
        </p:spPr>
      </p:pic>
      <p:pic>
        <p:nvPicPr>
          <p:cNvPr id="72710" name="Picture 6" descr="C:\Lezione semiconduttori\Layer 135.tif"/>
          <p:cNvPicPr>
            <a:picLocks noChangeAspect="1" noChangeArrowheads="1"/>
          </p:cNvPicPr>
          <p:nvPr/>
        </p:nvPicPr>
        <p:blipFill>
          <a:blip r:embed="rId6"/>
          <a:srcRect/>
          <a:stretch>
            <a:fillRect/>
          </a:stretch>
        </p:blipFill>
        <p:spPr bwMode="auto">
          <a:xfrm>
            <a:off x="1409700" y="-190500"/>
            <a:ext cx="6513513" cy="5130800"/>
          </a:xfrm>
          <a:prstGeom prst="rect">
            <a:avLst/>
          </a:prstGeom>
          <a:noFill/>
        </p:spPr>
      </p:pic>
      <p:pic>
        <p:nvPicPr>
          <p:cNvPr id="72711" name="Picture 7" descr="C:\Lezione semiconduttori\Layer 180.tif"/>
          <p:cNvPicPr>
            <a:picLocks noChangeAspect="1" noChangeArrowheads="1"/>
          </p:cNvPicPr>
          <p:nvPr/>
        </p:nvPicPr>
        <p:blipFill>
          <a:blip r:embed="rId7"/>
          <a:srcRect/>
          <a:stretch>
            <a:fillRect/>
          </a:stretch>
        </p:blipFill>
        <p:spPr bwMode="auto">
          <a:xfrm>
            <a:off x="1266825" y="2063750"/>
            <a:ext cx="6653213" cy="2794000"/>
          </a:xfrm>
          <a:prstGeom prst="rect">
            <a:avLst/>
          </a:prstGeom>
          <a:noFill/>
        </p:spPr>
      </p:pic>
      <p:pic>
        <p:nvPicPr>
          <p:cNvPr id="72712" name="Picture 8" descr="C:\Lezione semiconduttori\Layer 225.tif"/>
          <p:cNvPicPr>
            <a:picLocks noChangeAspect="1" noChangeArrowheads="1"/>
          </p:cNvPicPr>
          <p:nvPr/>
        </p:nvPicPr>
        <p:blipFill>
          <a:blip r:embed="rId8"/>
          <a:srcRect/>
          <a:stretch>
            <a:fillRect/>
          </a:stretch>
        </p:blipFill>
        <p:spPr bwMode="auto">
          <a:xfrm>
            <a:off x="1431925" y="1943100"/>
            <a:ext cx="6488113" cy="3086100"/>
          </a:xfrm>
          <a:prstGeom prst="rect">
            <a:avLst/>
          </a:prstGeom>
          <a:noFill/>
        </p:spPr>
      </p:pic>
      <p:pic>
        <p:nvPicPr>
          <p:cNvPr id="72713" name="Picture 9" descr="C:\Lezione semiconduttori\Layer 270.tif"/>
          <p:cNvPicPr>
            <a:picLocks noChangeAspect="1" noChangeArrowheads="1"/>
          </p:cNvPicPr>
          <p:nvPr/>
        </p:nvPicPr>
        <p:blipFill>
          <a:blip r:embed="rId9"/>
          <a:srcRect/>
          <a:stretch>
            <a:fillRect/>
          </a:stretch>
        </p:blipFill>
        <p:spPr bwMode="auto">
          <a:xfrm>
            <a:off x="1546225" y="-57150"/>
            <a:ext cx="6373813" cy="5295900"/>
          </a:xfrm>
          <a:prstGeom prst="rect">
            <a:avLst/>
          </a:prstGeom>
          <a:noFill/>
        </p:spPr>
      </p:pic>
      <p:pic>
        <p:nvPicPr>
          <p:cNvPr id="72714" name="Picture 10" descr="C:\Lezione semiconduttori\Layer 315.tif"/>
          <p:cNvPicPr>
            <a:picLocks noChangeAspect="1" noChangeArrowheads="1"/>
          </p:cNvPicPr>
          <p:nvPr/>
        </p:nvPicPr>
        <p:blipFill>
          <a:blip r:embed="rId10"/>
          <a:srcRect/>
          <a:stretch>
            <a:fillRect/>
          </a:stretch>
        </p:blipFill>
        <p:spPr bwMode="auto">
          <a:xfrm>
            <a:off x="1409700" y="-190500"/>
            <a:ext cx="6513513" cy="5130800"/>
          </a:xfrm>
          <a:prstGeom prst="rect">
            <a:avLst/>
          </a:prstGeom>
          <a:noFill/>
        </p:spPr>
      </p:pic>
      <p:pic>
        <p:nvPicPr>
          <p:cNvPr id="72715" name="Picture 11" descr="C:\Lezione semiconduttori\Layer 0.tif"/>
          <p:cNvPicPr>
            <a:picLocks noChangeAspect="1" noChangeArrowheads="1"/>
          </p:cNvPicPr>
          <p:nvPr/>
        </p:nvPicPr>
        <p:blipFill>
          <a:blip r:embed="rId3"/>
          <a:srcRect/>
          <a:stretch>
            <a:fillRect/>
          </a:stretch>
        </p:blipFill>
        <p:spPr bwMode="auto">
          <a:xfrm>
            <a:off x="1266825" y="2063750"/>
            <a:ext cx="6653213" cy="2794000"/>
          </a:xfrm>
          <a:prstGeom prst="rect">
            <a:avLst/>
          </a:prstGeom>
          <a:noFill/>
        </p:spPr>
      </p:pic>
      <p:pic>
        <p:nvPicPr>
          <p:cNvPr id="72716" name="Picture 12" descr="C:\Lezione semiconduttori\Layer 30.tif"/>
          <p:cNvPicPr>
            <a:picLocks noChangeAspect="1" noChangeArrowheads="1"/>
          </p:cNvPicPr>
          <p:nvPr/>
        </p:nvPicPr>
        <p:blipFill>
          <a:blip r:embed="rId11"/>
          <a:srcRect/>
          <a:stretch>
            <a:fillRect/>
          </a:stretch>
        </p:blipFill>
        <p:spPr bwMode="auto">
          <a:xfrm>
            <a:off x="1371600" y="2012950"/>
            <a:ext cx="6551613" cy="2870200"/>
          </a:xfrm>
          <a:prstGeom prst="rect">
            <a:avLst/>
          </a:prstGeom>
          <a:noFill/>
        </p:spPr>
      </p:pic>
      <p:sp>
        <p:nvSpPr>
          <p:cNvPr id="72706" name="Rectangle 2"/>
          <p:cNvSpPr>
            <a:spLocks noGrp="1" noChangeArrowheads="1"/>
          </p:cNvSpPr>
          <p:nvPr>
            <p:ph type="title"/>
          </p:nvPr>
        </p:nvSpPr>
        <p:spPr>
          <a:xfrm>
            <a:off x="478631" y="-24031"/>
            <a:ext cx="8229600" cy="1143000"/>
          </a:xfrm>
        </p:spPr>
        <p:txBody>
          <a:bodyPr/>
          <a:lstStyle/>
          <a:p>
            <a:r>
              <a:rPr lang="en-US" dirty="0"/>
              <a:t>2D Reciprocal Lattice</a:t>
            </a:r>
          </a:p>
        </p:txBody>
      </p:sp>
      <p:sp>
        <p:nvSpPr>
          <p:cNvPr id="13" name="TextBox 12"/>
          <p:cNvSpPr txBox="1"/>
          <p:nvPr/>
        </p:nvSpPr>
        <p:spPr>
          <a:xfrm>
            <a:off x="0" y="6042392"/>
            <a:ext cx="9144000" cy="461665"/>
          </a:xfrm>
          <a:prstGeom prst="rect">
            <a:avLst/>
          </a:prstGeom>
          <a:noFill/>
        </p:spPr>
        <p:txBody>
          <a:bodyPr wrap="square" rtlCol="0">
            <a:spAutoFit/>
          </a:bodyPr>
          <a:lstStyle/>
          <a:p>
            <a:pPr algn="ctr"/>
            <a:r>
              <a:rPr lang="en-US" sz="2400" b="1" dirty="0" err="1"/>
              <a:t>K</a:t>
            </a:r>
            <a:r>
              <a:rPr lang="en-US" sz="2400" baseline="-25000" dirty="0" err="1"/>
              <a:t>hkl</a:t>
            </a:r>
            <a:r>
              <a:rPr lang="en-US" sz="2400" baseline="-25000" dirty="0"/>
              <a:t> </a:t>
            </a:r>
            <a:r>
              <a:rPr lang="en-US" sz="2400" dirty="0"/>
              <a:t>is perpendicular to (</a:t>
            </a:r>
            <a:r>
              <a:rPr lang="en-US" sz="2400" i="1" dirty="0" err="1"/>
              <a:t>hkl</a:t>
            </a:r>
            <a:r>
              <a:rPr lang="en-US" sz="2400" dirty="0"/>
              <a:t>) plane</a:t>
            </a:r>
            <a:endParaRPr lang="en-US" sz="2400" b="1" dirty="0"/>
          </a:p>
        </p:txBody>
      </p:sp>
      <p:sp>
        <p:nvSpPr>
          <p:cNvPr id="14" name="TextBox 13"/>
          <p:cNvSpPr txBox="1"/>
          <p:nvPr/>
        </p:nvSpPr>
        <p:spPr>
          <a:xfrm>
            <a:off x="457200" y="5334000"/>
            <a:ext cx="4648200" cy="584775"/>
          </a:xfrm>
          <a:prstGeom prst="rect">
            <a:avLst/>
          </a:prstGeom>
          <a:noFill/>
        </p:spPr>
        <p:txBody>
          <a:bodyPr wrap="square" rtlCol="0">
            <a:spAutoFit/>
          </a:bodyPr>
          <a:lstStyle/>
          <a:p>
            <a:pPr algn="ctr"/>
            <a:r>
              <a:rPr lang="en-US" sz="3200" dirty="0"/>
              <a:t>Real lattice planes (</a:t>
            </a:r>
            <a:r>
              <a:rPr lang="en-US" sz="3200" i="1" dirty="0"/>
              <a:t>hk0</a:t>
            </a:r>
            <a:r>
              <a:rPr lang="en-US" sz="3200" dirty="0"/>
              <a:t>) </a:t>
            </a:r>
          </a:p>
        </p:txBody>
      </p:sp>
      <p:sp>
        <p:nvSpPr>
          <p:cNvPr id="15" name="TextBox 14"/>
          <p:cNvSpPr txBox="1"/>
          <p:nvPr/>
        </p:nvSpPr>
        <p:spPr>
          <a:xfrm>
            <a:off x="4961467" y="5295900"/>
            <a:ext cx="4038600" cy="584775"/>
          </a:xfrm>
          <a:prstGeom prst="rect">
            <a:avLst/>
          </a:prstGeom>
          <a:noFill/>
        </p:spPr>
        <p:txBody>
          <a:bodyPr wrap="square" rtlCol="0">
            <a:spAutoFit/>
          </a:bodyPr>
          <a:lstStyle/>
          <a:p>
            <a:pPr algn="ctr"/>
            <a:r>
              <a:rPr lang="en-US" sz="3200" dirty="0"/>
              <a:t> </a:t>
            </a:r>
            <a:r>
              <a:rPr lang="en-US" sz="3200" b="1" dirty="0"/>
              <a:t>K </a:t>
            </a:r>
            <a:r>
              <a:rPr lang="en-US" sz="3200" dirty="0"/>
              <a:t>in reciprocal space</a:t>
            </a:r>
          </a:p>
        </p:txBody>
      </p:sp>
      <p:cxnSp>
        <p:nvCxnSpPr>
          <p:cNvPr id="5" name="Straight Arrow Connector 4"/>
          <p:cNvCxnSpPr/>
          <p:nvPr/>
        </p:nvCxnSpPr>
        <p:spPr>
          <a:xfrm>
            <a:off x="304800" y="4768850"/>
            <a:ext cx="685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304800" y="4057650"/>
            <a:ext cx="0" cy="7429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41326" y="4767818"/>
            <a:ext cx="685800" cy="369332"/>
          </a:xfrm>
          <a:prstGeom prst="rect">
            <a:avLst/>
          </a:prstGeom>
          <a:noFill/>
        </p:spPr>
        <p:txBody>
          <a:bodyPr wrap="square" rtlCol="0">
            <a:spAutoFit/>
          </a:bodyPr>
          <a:lstStyle/>
          <a:p>
            <a:r>
              <a:rPr lang="en-US" dirty="0"/>
              <a:t>a</a:t>
            </a:r>
            <a:r>
              <a:rPr lang="en-US" baseline="-25000" dirty="0"/>
              <a:t>1</a:t>
            </a:r>
          </a:p>
        </p:txBody>
      </p:sp>
      <p:sp>
        <p:nvSpPr>
          <p:cNvPr id="23" name="TextBox 22"/>
          <p:cNvSpPr txBox="1"/>
          <p:nvPr/>
        </p:nvSpPr>
        <p:spPr>
          <a:xfrm>
            <a:off x="-52917" y="4213304"/>
            <a:ext cx="685800" cy="369332"/>
          </a:xfrm>
          <a:prstGeom prst="rect">
            <a:avLst/>
          </a:prstGeom>
          <a:noFill/>
        </p:spPr>
        <p:txBody>
          <a:bodyPr wrap="square" rtlCol="0">
            <a:spAutoFit/>
          </a:bodyPr>
          <a:lstStyle/>
          <a:p>
            <a:r>
              <a:rPr lang="en-US" dirty="0"/>
              <a:t>a</a:t>
            </a:r>
            <a:r>
              <a:rPr lang="en-US" baseline="-25000" dirty="0"/>
              <a:t>2</a:t>
            </a:r>
          </a:p>
        </p:txBody>
      </p:sp>
      <p:sp>
        <p:nvSpPr>
          <p:cNvPr id="4" name="Rectangle 3"/>
          <p:cNvSpPr/>
          <p:nvPr/>
        </p:nvSpPr>
        <p:spPr>
          <a:xfrm>
            <a:off x="609437" y="996242"/>
            <a:ext cx="7671330" cy="830997"/>
          </a:xfrm>
          <a:prstGeom prst="rect">
            <a:avLst/>
          </a:prstGeom>
        </p:spPr>
        <p:txBody>
          <a:bodyPr wrap="square">
            <a:spAutoFit/>
          </a:bodyPr>
          <a:lstStyle/>
          <a:p>
            <a:pPr algn="ctr"/>
            <a:r>
              <a:rPr lang="en-US" sz="2400" dirty="0">
                <a:solidFill>
                  <a:srgbClr val="7030A0"/>
                </a:solidFill>
              </a:rPr>
              <a:t>A point in the reciprocal lattice corresponds to a set of planes (</a:t>
            </a:r>
            <a:r>
              <a:rPr lang="en-US" sz="2400" dirty="0" err="1">
                <a:solidFill>
                  <a:srgbClr val="7030A0"/>
                </a:solidFill>
              </a:rPr>
              <a:t>hkl</a:t>
            </a:r>
            <a:r>
              <a:rPr lang="en-US" sz="2400" dirty="0">
                <a:solidFill>
                  <a:srgbClr val="7030A0"/>
                </a:solidFill>
              </a:rPr>
              <a:t>) in the real-space lattice.</a:t>
            </a:r>
          </a:p>
        </p:txBody>
      </p:sp>
      <p:sp>
        <p:nvSpPr>
          <p:cNvPr id="6" name="Rectangle 5"/>
          <p:cNvSpPr/>
          <p:nvPr/>
        </p:nvSpPr>
        <p:spPr>
          <a:xfrm>
            <a:off x="17035" y="6488956"/>
            <a:ext cx="9126965" cy="446276"/>
          </a:xfrm>
          <a:prstGeom prst="rect">
            <a:avLst/>
          </a:prstGeom>
        </p:spPr>
        <p:txBody>
          <a:bodyPr wrap="square">
            <a:spAutoFit/>
          </a:bodyPr>
          <a:lstStyle/>
          <a:p>
            <a:pPr algn="ctr"/>
            <a:r>
              <a:rPr lang="en-US" sz="2300" dirty="0"/>
              <a:t>Magnitude of </a:t>
            </a:r>
            <a:r>
              <a:rPr lang="en-US" sz="2300" b="1" dirty="0"/>
              <a:t>K</a:t>
            </a:r>
            <a:r>
              <a:rPr lang="en-US" sz="2300" dirty="0"/>
              <a:t> is inversely proportional to distance between (</a:t>
            </a:r>
            <a:r>
              <a:rPr lang="en-US" sz="2300" dirty="0" err="1"/>
              <a:t>hkl</a:t>
            </a:r>
            <a:r>
              <a:rPr lang="en-US" sz="2300" dirty="0"/>
              <a:t>) planes</a:t>
            </a:r>
          </a:p>
        </p:txBody>
      </p:sp>
    </p:spTree>
    <p:extLst>
      <p:ext uri="{BB962C8B-B14F-4D97-AF65-F5344CB8AC3E}">
        <p14:creationId xmlns:p14="http://schemas.microsoft.com/office/powerpoint/2010/main" val="187471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270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499"/>
                                          </p:stCondLst>
                                        </p:cTn>
                                        <p:tgtEl>
                                          <p:spTgt spid="7270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499"/>
                                          </p:stCondLst>
                                        </p:cTn>
                                        <p:tgtEl>
                                          <p:spTgt spid="7270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499"/>
                                          </p:stCondLst>
                                        </p:cTn>
                                        <p:tgtEl>
                                          <p:spTgt spid="727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499"/>
                                          </p:stCondLst>
                                        </p:cTn>
                                        <p:tgtEl>
                                          <p:spTgt spid="727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499"/>
                                          </p:stCondLst>
                                        </p:cTn>
                                        <p:tgtEl>
                                          <p:spTgt spid="727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499"/>
                                          </p:stCondLst>
                                        </p:cTn>
                                        <p:tgtEl>
                                          <p:spTgt spid="727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499"/>
                                          </p:stCondLst>
                                        </p:cTn>
                                        <p:tgtEl>
                                          <p:spTgt spid="727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499"/>
                                          </p:stCondLst>
                                        </p:cTn>
                                        <p:tgtEl>
                                          <p:spTgt spid="727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499"/>
                                          </p:stCondLst>
                                        </p:cTn>
                                        <p:tgtEl>
                                          <p:spTgt spid="727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p:bldP spid="13" grpId="0"/>
      <p:bldP spid="4"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3"/>
          <a:srcRect/>
          <a:stretch>
            <a:fillRect/>
          </a:stretch>
        </p:blipFill>
        <p:spPr bwMode="auto">
          <a:xfrm>
            <a:off x="419695" y="2696766"/>
            <a:ext cx="4080867" cy="2205633"/>
          </a:xfrm>
          <a:prstGeom prst="rect">
            <a:avLst/>
          </a:prstGeom>
          <a:noFill/>
          <a:ln w="25400" cap="flat">
            <a:noFill/>
            <a:miter lim="800000"/>
            <a:headEnd/>
            <a:tailEnd/>
          </a:ln>
        </p:spPr>
      </p:pic>
      <p:grpSp>
        <p:nvGrpSpPr>
          <p:cNvPr id="2" name="Group 3"/>
          <p:cNvGrpSpPr>
            <a:grpSpLocks/>
          </p:cNvGrpSpPr>
          <p:nvPr/>
        </p:nvGrpSpPr>
        <p:grpSpPr bwMode="auto">
          <a:xfrm>
            <a:off x="5810995" y="2933403"/>
            <a:ext cx="2100709" cy="1504652"/>
            <a:chOff x="0" y="0"/>
            <a:chExt cx="1881" cy="1347"/>
          </a:xfrm>
        </p:grpSpPr>
        <p:sp>
          <p:nvSpPr>
            <p:cNvPr id="133124" name="Line 4"/>
            <p:cNvSpPr>
              <a:spLocks noChangeShapeType="1"/>
            </p:cNvSpPr>
            <p:nvPr/>
          </p:nvSpPr>
          <p:spPr bwMode="auto">
            <a:xfrm>
              <a:off x="0" y="1331"/>
              <a:ext cx="1881" cy="0"/>
            </a:xfrm>
            <a:prstGeom prst="line">
              <a:avLst/>
            </a:prstGeom>
            <a:no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33125" name="Line 5"/>
            <p:cNvSpPr>
              <a:spLocks noChangeShapeType="1"/>
            </p:cNvSpPr>
            <p:nvPr/>
          </p:nvSpPr>
          <p:spPr bwMode="auto">
            <a:xfrm rot="10800000" flipH="1">
              <a:off x="0" y="0"/>
              <a:ext cx="0" cy="1347"/>
            </a:xfrm>
            <a:prstGeom prst="line">
              <a:avLst/>
            </a:prstGeom>
            <a:noFill/>
            <a:ln w="25400" cap="flat">
              <a:solidFill>
                <a:schemeClr val="tx1"/>
              </a:solidFill>
              <a:prstDash val="solid"/>
              <a:miter lim="800000"/>
              <a:headEnd type="none" w="med" len="med"/>
              <a:tailEnd type="none" w="med" len="med"/>
            </a:ln>
          </p:spPr>
          <p:txBody>
            <a:bodyPr lIns="0" tIns="0" rIns="0" bIns="0"/>
            <a:lstStyle/>
            <a:p>
              <a:endParaRPr lang="en-US"/>
            </a:p>
          </p:txBody>
        </p:sp>
      </p:grpSp>
      <p:sp>
        <p:nvSpPr>
          <p:cNvPr id="133126" name="Oval 6"/>
          <p:cNvSpPr>
            <a:spLocks/>
          </p:cNvSpPr>
          <p:nvPr/>
        </p:nvSpPr>
        <p:spPr bwMode="auto">
          <a:xfrm>
            <a:off x="5715000" y="4268391"/>
            <a:ext cx="241102" cy="258961"/>
          </a:xfrm>
          <a:prstGeom prst="ellipse">
            <a:avLst/>
          </a:prstGeom>
          <a:solidFill>
            <a:srgbClr val="91119A"/>
          </a:solidFill>
          <a:ln w="25400" cap="flat">
            <a:noFill/>
            <a:miter lim="800000"/>
            <a:headEnd type="none" w="med" len="med"/>
            <a:tailEnd type="none" w="med" len="med"/>
          </a:ln>
        </p:spPr>
        <p:txBody>
          <a:bodyPr lIns="0" tIns="0" rIns="0" bIns="0"/>
          <a:lstStyle/>
          <a:p>
            <a:endParaRPr lang="en-US"/>
          </a:p>
        </p:txBody>
      </p:sp>
      <p:grpSp>
        <p:nvGrpSpPr>
          <p:cNvPr id="3" name="Group 9"/>
          <p:cNvGrpSpPr>
            <a:grpSpLocks/>
          </p:cNvGrpSpPr>
          <p:nvPr/>
        </p:nvGrpSpPr>
        <p:grpSpPr bwMode="auto">
          <a:xfrm>
            <a:off x="91530" y="2241352"/>
            <a:ext cx="6322179" cy="2491383"/>
            <a:chOff x="0" y="0"/>
            <a:chExt cx="5663" cy="2232"/>
          </a:xfrm>
        </p:grpSpPr>
        <p:sp>
          <p:nvSpPr>
            <p:cNvPr id="133130" name="Rectangle 10"/>
            <p:cNvSpPr>
              <a:spLocks/>
            </p:cNvSpPr>
            <p:nvPr/>
          </p:nvSpPr>
          <p:spPr bwMode="auto">
            <a:xfrm>
              <a:off x="0" y="560"/>
              <a:ext cx="99" cy="248"/>
            </a:xfrm>
            <a:prstGeom prst="rect">
              <a:avLst/>
            </a:prstGeom>
            <a:noFill/>
            <a:ln w="12700" cap="flat">
              <a:noFill/>
              <a:miter lim="800000"/>
              <a:headEnd type="none" w="med" len="med"/>
              <a:tailEnd type="none" w="med" len="med"/>
            </a:ln>
          </p:spPr>
          <p:txBody>
            <a:bodyPr wrap="none" lIns="0" tIns="0" rIns="0" bIns="0">
              <a:spAutoFit/>
            </a:bodyPr>
            <a:lstStyle/>
            <a:p>
              <a:pPr>
                <a:tabLst>
                  <a:tab pos="750067" algn="l"/>
                </a:tabLst>
              </a:pPr>
              <a:r>
                <a:rPr lang="en-US" dirty="0">
                  <a:cs typeface="Helvetica" charset="0"/>
                </a:rPr>
                <a:t>a</a:t>
              </a:r>
            </a:p>
          </p:txBody>
        </p:sp>
        <p:sp>
          <p:nvSpPr>
            <p:cNvPr id="133131" name="Rectangle 11"/>
            <p:cNvSpPr>
              <a:spLocks/>
            </p:cNvSpPr>
            <p:nvPr/>
          </p:nvSpPr>
          <p:spPr bwMode="auto">
            <a:xfrm>
              <a:off x="904" y="0"/>
              <a:ext cx="109" cy="248"/>
            </a:xfrm>
            <a:prstGeom prst="rect">
              <a:avLst/>
            </a:prstGeom>
            <a:noFill/>
            <a:ln w="12700" cap="flat">
              <a:noFill/>
              <a:miter lim="800000"/>
              <a:headEnd type="none" w="med" len="med"/>
              <a:tailEnd type="none" w="med" len="med"/>
            </a:ln>
          </p:spPr>
          <p:txBody>
            <a:bodyPr wrap="none" lIns="0" tIns="0" rIns="0" bIns="0">
              <a:spAutoFit/>
            </a:bodyPr>
            <a:lstStyle/>
            <a:p>
              <a:pPr>
                <a:tabLst>
                  <a:tab pos="750067" algn="l"/>
                </a:tabLst>
              </a:pPr>
              <a:r>
                <a:rPr lang="en-US" dirty="0">
                  <a:cs typeface="Helvetica" charset="0"/>
                </a:rPr>
                <a:t>b</a:t>
              </a:r>
            </a:p>
          </p:txBody>
        </p:sp>
        <p:sp>
          <p:nvSpPr>
            <p:cNvPr id="133132" name="Rectangle 12"/>
            <p:cNvSpPr>
              <a:spLocks/>
            </p:cNvSpPr>
            <p:nvPr/>
          </p:nvSpPr>
          <p:spPr bwMode="auto">
            <a:xfrm>
              <a:off x="4638" y="1336"/>
              <a:ext cx="395" cy="248"/>
            </a:xfrm>
            <a:prstGeom prst="rect">
              <a:avLst/>
            </a:prstGeom>
            <a:noFill/>
            <a:ln w="12700" cap="flat">
              <a:noFill/>
              <a:miter lim="800000"/>
              <a:headEnd type="none" w="med" len="med"/>
              <a:tailEnd type="none" w="med" len="med"/>
            </a:ln>
          </p:spPr>
          <p:txBody>
            <a:bodyPr wrap="none" lIns="0" tIns="0" rIns="0" bIns="0">
              <a:spAutoFit/>
            </a:bodyPr>
            <a:lstStyle/>
            <a:p>
              <a:pPr>
                <a:tabLst>
                  <a:tab pos="750067" algn="l"/>
                </a:tabLst>
              </a:pPr>
              <a:r>
                <a:rPr lang="en-US" dirty="0">
                  <a:cs typeface="Helvetica" charset="0"/>
                </a:rPr>
                <a:t>2π/a</a:t>
              </a:r>
            </a:p>
          </p:txBody>
        </p:sp>
        <p:sp>
          <p:nvSpPr>
            <p:cNvPr id="133133" name="Rectangle 13"/>
            <p:cNvSpPr>
              <a:spLocks/>
            </p:cNvSpPr>
            <p:nvPr/>
          </p:nvSpPr>
          <p:spPr bwMode="auto">
            <a:xfrm>
              <a:off x="5254" y="1984"/>
              <a:ext cx="409" cy="248"/>
            </a:xfrm>
            <a:prstGeom prst="rect">
              <a:avLst/>
            </a:prstGeom>
            <a:noFill/>
            <a:ln w="12700" cap="flat">
              <a:noFill/>
              <a:miter lim="800000"/>
              <a:headEnd type="none" w="med" len="med"/>
              <a:tailEnd type="none" w="med" len="med"/>
            </a:ln>
          </p:spPr>
          <p:txBody>
            <a:bodyPr wrap="none" lIns="0" tIns="0" rIns="0" bIns="0">
              <a:spAutoFit/>
            </a:bodyPr>
            <a:lstStyle/>
            <a:p>
              <a:pPr>
                <a:tabLst>
                  <a:tab pos="750067" algn="l"/>
                </a:tabLst>
              </a:pPr>
              <a:r>
                <a:rPr lang="en-US" dirty="0">
                  <a:cs typeface="Helvetica" charset="0"/>
                </a:rPr>
                <a:t>2π/b</a:t>
              </a:r>
            </a:p>
          </p:txBody>
        </p:sp>
      </p:grpSp>
      <p:sp>
        <p:nvSpPr>
          <p:cNvPr id="133134" name="Rectangle 14"/>
          <p:cNvSpPr>
            <a:spLocks/>
          </p:cNvSpPr>
          <p:nvPr/>
        </p:nvSpPr>
        <p:spPr bwMode="auto">
          <a:xfrm>
            <a:off x="5170289" y="4330899"/>
            <a:ext cx="432811" cy="276999"/>
          </a:xfrm>
          <a:prstGeom prst="rect">
            <a:avLst/>
          </a:prstGeom>
          <a:noFill/>
          <a:ln w="12700" cap="flat">
            <a:noFill/>
            <a:miter lim="800000"/>
            <a:headEnd type="none" w="med" len="med"/>
            <a:tailEnd type="none" w="med" len="med"/>
          </a:ln>
        </p:spPr>
        <p:txBody>
          <a:bodyPr wrap="none" lIns="0" tIns="0" rIns="0" bIns="0">
            <a:spAutoFit/>
          </a:bodyPr>
          <a:lstStyle/>
          <a:p>
            <a:pPr>
              <a:tabLst>
                <a:tab pos="750067" algn="l"/>
              </a:tabLst>
            </a:pPr>
            <a:r>
              <a:rPr lang="en-US" dirty="0">
                <a:cs typeface="Helvetica" charset="0"/>
              </a:rPr>
              <a:t>(0,0)</a:t>
            </a:r>
          </a:p>
        </p:txBody>
      </p:sp>
      <p:sp>
        <p:nvSpPr>
          <p:cNvPr id="19" name="Rectangle 1"/>
          <p:cNvSpPr>
            <a:spLocks noGrp="1" noChangeArrowheads="1"/>
          </p:cNvSpPr>
          <p:nvPr>
            <p:ph type="title"/>
          </p:nvPr>
        </p:nvSpPr>
        <p:spPr>
          <a:xfrm>
            <a:off x="0" y="76200"/>
            <a:ext cx="9144000" cy="1143000"/>
          </a:xfrm>
          <a:ln/>
        </p:spPr>
        <p:txBody>
          <a:bodyPr>
            <a:normAutofit/>
          </a:bodyPr>
          <a:lstStyle/>
          <a:p>
            <a:pPr>
              <a:tabLst>
                <a:tab pos="857220" algn="l"/>
              </a:tabLst>
            </a:pPr>
            <a:r>
              <a:rPr lang="en-US" dirty="0">
                <a:solidFill>
                  <a:srgbClr val="4D4D4D"/>
                </a:solidFill>
              </a:rPr>
              <a:t>Another Similar View: Lattice waves</a:t>
            </a:r>
          </a:p>
        </p:txBody>
      </p:sp>
      <p:sp>
        <p:nvSpPr>
          <p:cNvPr id="20" name="Rectangle 8"/>
          <p:cNvSpPr>
            <a:spLocks/>
          </p:cNvSpPr>
          <p:nvPr/>
        </p:nvSpPr>
        <p:spPr bwMode="auto">
          <a:xfrm>
            <a:off x="1689943" y="1397913"/>
            <a:ext cx="1497974" cy="430887"/>
          </a:xfrm>
          <a:prstGeom prst="rect">
            <a:avLst/>
          </a:prstGeom>
          <a:noFill/>
          <a:ln w="12700" cap="flat">
            <a:noFill/>
            <a:miter lim="800000"/>
            <a:headEnd type="none" w="med" len="med"/>
            <a:tailEnd type="none" w="med" len="med"/>
          </a:ln>
        </p:spPr>
        <p:txBody>
          <a:bodyPr wrap="none" lIns="0" tIns="0" rIns="0" bIns="0">
            <a:spAutoFit/>
          </a:bodyPr>
          <a:lstStyle/>
          <a:p>
            <a:pPr>
              <a:tabLst>
                <a:tab pos="750067" algn="l"/>
              </a:tabLst>
            </a:pPr>
            <a:r>
              <a:rPr lang="en-US" sz="2800" b="1" dirty="0">
                <a:cs typeface="Helvetica" charset="0"/>
              </a:rPr>
              <a:t>real space</a:t>
            </a:r>
          </a:p>
        </p:txBody>
      </p:sp>
      <p:sp>
        <p:nvSpPr>
          <p:cNvPr id="21" name="Rectangle 9"/>
          <p:cNvSpPr>
            <a:spLocks/>
          </p:cNvSpPr>
          <p:nvPr/>
        </p:nvSpPr>
        <p:spPr bwMode="auto">
          <a:xfrm>
            <a:off x="5836667" y="1397913"/>
            <a:ext cx="2393989" cy="430887"/>
          </a:xfrm>
          <a:prstGeom prst="rect">
            <a:avLst/>
          </a:prstGeom>
          <a:noFill/>
          <a:ln w="12700" cap="flat">
            <a:noFill/>
            <a:miter lim="800000"/>
            <a:headEnd type="none" w="med" len="med"/>
            <a:tailEnd type="none" w="med" len="med"/>
          </a:ln>
        </p:spPr>
        <p:txBody>
          <a:bodyPr wrap="none" lIns="0" tIns="0" rIns="0" bIns="0">
            <a:spAutoFit/>
          </a:bodyPr>
          <a:lstStyle/>
          <a:p>
            <a:pPr>
              <a:tabLst>
                <a:tab pos="750067" algn="l"/>
              </a:tabLst>
            </a:pPr>
            <a:r>
              <a:rPr lang="en-US" sz="2800" b="1" dirty="0">
                <a:cs typeface="Helvetica" charset="0"/>
              </a:rPr>
              <a:t>reciprocal space</a:t>
            </a:r>
          </a:p>
        </p:txBody>
      </p:sp>
      <p:sp>
        <p:nvSpPr>
          <p:cNvPr id="22" name="TextBox 21"/>
          <p:cNvSpPr txBox="1"/>
          <p:nvPr/>
        </p:nvSpPr>
        <p:spPr>
          <a:xfrm>
            <a:off x="538162" y="5568733"/>
            <a:ext cx="7924800" cy="954107"/>
          </a:xfrm>
          <a:prstGeom prst="rect">
            <a:avLst/>
          </a:prstGeom>
          <a:noFill/>
        </p:spPr>
        <p:txBody>
          <a:bodyPr wrap="square" rtlCol="0">
            <a:spAutoFit/>
          </a:bodyPr>
          <a:lstStyle/>
          <a:p>
            <a:pPr algn="ctr"/>
            <a:r>
              <a:rPr lang="en-US" sz="2800" dirty="0"/>
              <a:t>There is always a (0,0) point in reciprocal space.</a:t>
            </a:r>
          </a:p>
          <a:p>
            <a:pPr algn="ctr"/>
            <a:r>
              <a:rPr lang="en-US" sz="2800" b="1" dirty="0">
                <a:solidFill>
                  <a:srgbClr val="FF0000"/>
                </a:solidFill>
              </a:rPr>
              <a:t>How do you expect the reciprocal lattice to look?</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2000"/>
                                        <p:tgtEl>
                                          <p:spTgt spid="2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1" end="1"/>
                                            </p:txEl>
                                          </p:spTgt>
                                        </p:tgtEl>
                                        <p:attrNameLst>
                                          <p:attrName>style.visibility</p:attrName>
                                        </p:attrNameLst>
                                      </p:cBhvr>
                                      <p:to>
                                        <p:strVal val="visible"/>
                                      </p:to>
                                    </p:set>
                                    <p:animEffect transition="in" filter="fade">
                                      <p:cBhvr>
                                        <p:cTn id="10" dur="20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24364-72E0-4EAA-8FB5-84B2FB7A6574}"/>
              </a:ext>
            </a:extLst>
          </p:cNvPr>
          <p:cNvSpPr>
            <a:spLocks noGrp="1"/>
          </p:cNvSpPr>
          <p:nvPr>
            <p:ph type="title"/>
          </p:nvPr>
        </p:nvSpPr>
        <p:spPr>
          <a:xfrm>
            <a:off x="5629274" y="274638"/>
            <a:ext cx="3057525" cy="1143000"/>
          </a:xfrm>
        </p:spPr>
        <p:txBody>
          <a:bodyPr/>
          <a:lstStyle/>
          <a:p>
            <a:r>
              <a:rPr lang="en-US" dirty="0"/>
              <a:t>Problem 6</a:t>
            </a:r>
          </a:p>
        </p:txBody>
      </p:sp>
      <p:pic>
        <p:nvPicPr>
          <p:cNvPr id="7" name="Picture 6">
            <a:extLst>
              <a:ext uri="{FF2B5EF4-FFF2-40B4-BE49-F238E27FC236}">
                <a16:creationId xmlns:a16="http://schemas.microsoft.com/office/drawing/2014/main" id="{89E96D9D-D9E9-15CA-9663-A153187167BF}"/>
              </a:ext>
            </a:extLst>
          </p:cNvPr>
          <p:cNvPicPr>
            <a:picLocks noChangeAspect="1"/>
          </p:cNvPicPr>
          <p:nvPr/>
        </p:nvPicPr>
        <p:blipFill>
          <a:blip r:embed="rId2"/>
          <a:stretch>
            <a:fillRect/>
          </a:stretch>
        </p:blipFill>
        <p:spPr>
          <a:xfrm>
            <a:off x="76200" y="3175"/>
            <a:ext cx="5553075" cy="1685925"/>
          </a:xfrm>
          <a:prstGeom prst="rect">
            <a:avLst/>
          </a:prstGeom>
        </p:spPr>
      </p:pic>
      <p:pic>
        <p:nvPicPr>
          <p:cNvPr id="13" name="Picture 12">
            <a:extLst>
              <a:ext uri="{FF2B5EF4-FFF2-40B4-BE49-F238E27FC236}">
                <a16:creationId xmlns:a16="http://schemas.microsoft.com/office/drawing/2014/main" id="{EA479100-1D83-D50D-6F61-9F75E3A65AC7}"/>
              </a:ext>
            </a:extLst>
          </p:cNvPr>
          <p:cNvPicPr>
            <a:picLocks noChangeAspect="1"/>
          </p:cNvPicPr>
          <p:nvPr/>
        </p:nvPicPr>
        <p:blipFill>
          <a:blip r:embed="rId3"/>
          <a:stretch>
            <a:fillRect/>
          </a:stretch>
        </p:blipFill>
        <p:spPr>
          <a:xfrm>
            <a:off x="14111" y="1662133"/>
            <a:ext cx="9144000" cy="956451"/>
          </a:xfrm>
          <a:prstGeom prst="rect">
            <a:avLst/>
          </a:prstGeom>
        </p:spPr>
      </p:pic>
      <p:sp>
        <p:nvSpPr>
          <p:cNvPr id="15" name="TextBox 14">
            <a:extLst>
              <a:ext uri="{FF2B5EF4-FFF2-40B4-BE49-F238E27FC236}">
                <a16:creationId xmlns:a16="http://schemas.microsoft.com/office/drawing/2014/main" id="{4DF978FA-AEB2-4B57-607D-898F99D8099D}"/>
              </a:ext>
            </a:extLst>
          </p:cNvPr>
          <p:cNvSpPr txBox="1"/>
          <p:nvPr/>
        </p:nvSpPr>
        <p:spPr>
          <a:xfrm>
            <a:off x="761999" y="2590800"/>
            <a:ext cx="6779137" cy="4401205"/>
          </a:xfrm>
          <a:prstGeom prst="rect">
            <a:avLst/>
          </a:prstGeom>
          <a:noFill/>
        </p:spPr>
        <p:txBody>
          <a:bodyPr wrap="square" rtlCol="0">
            <a:spAutoFit/>
          </a:bodyPr>
          <a:lstStyle/>
          <a:p>
            <a:r>
              <a:rPr lang="en-US" sz="2000" dirty="0">
                <a:solidFill>
                  <a:srgbClr val="00B050"/>
                </a:solidFill>
              </a:rPr>
              <a:t>Na metal. What is the crystal structure? (Look up) </a:t>
            </a:r>
          </a:p>
          <a:p>
            <a:r>
              <a:rPr lang="en-US" sz="2000" b="1" dirty="0">
                <a:solidFill>
                  <a:srgbClr val="00B050"/>
                </a:solidFill>
              </a:rPr>
              <a:t>BCC. How many nearest neighbors?</a:t>
            </a:r>
          </a:p>
          <a:p>
            <a:r>
              <a:rPr lang="en-US" sz="2000" b="1" dirty="0">
                <a:solidFill>
                  <a:srgbClr val="00B050"/>
                </a:solidFill>
              </a:rPr>
              <a:t>8</a:t>
            </a:r>
          </a:p>
          <a:p>
            <a:r>
              <a:rPr lang="en-US" sz="2000" b="1" dirty="0">
                <a:solidFill>
                  <a:srgbClr val="00B050"/>
                </a:solidFill>
              </a:rPr>
              <a:t>NaCl. How many nearest neighbors? </a:t>
            </a:r>
          </a:p>
          <a:p>
            <a:r>
              <a:rPr lang="en-US" sz="2000" b="1" dirty="0">
                <a:solidFill>
                  <a:srgbClr val="00B050"/>
                </a:solidFill>
              </a:rPr>
              <a:t>6</a:t>
            </a:r>
          </a:p>
          <a:p>
            <a:r>
              <a:rPr lang="en-US" sz="2000" b="1" dirty="0">
                <a:solidFill>
                  <a:srgbClr val="00B050"/>
                </a:solidFill>
              </a:rPr>
              <a:t>Where are the nearest neighbors closest to Cl in Na</a:t>
            </a:r>
            <a:r>
              <a:rPr lang="en-US" sz="2000" b="1" baseline="-25000" dirty="0">
                <a:solidFill>
                  <a:srgbClr val="00B050"/>
                </a:solidFill>
              </a:rPr>
              <a:t>3</a:t>
            </a:r>
            <a:r>
              <a:rPr lang="en-US" sz="2000" b="1" dirty="0">
                <a:solidFill>
                  <a:srgbClr val="00B050"/>
                </a:solidFill>
              </a:rPr>
              <a:t>Cl?</a:t>
            </a:r>
          </a:p>
          <a:p>
            <a:r>
              <a:rPr lang="en-US" sz="2000" b="1" dirty="0">
                <a:solidFill>
                  <a:srgbClr val="00B050"/>
                </a:solidFill>
              </a:rPr>
              <a:t>Those body Na atoms. How many?</a:t>
            </a:r>
          </a:p>
          <a:p>
            <a:r>
              <a:rPr lang="en-US" sz="2000" b="1" dirty="0">
                <a:solidFill>
                  <a:srgbClr val="00B050"/>
                </a:solidFill>
              </a:rPr>
              <a:t>8</a:t>
            </a:r>
          </a:p>
          <a:p>
            <a:r>
              <a:rPr lang="en-US" sz="2000" b="1" dirty="0">
                <a:solidFill>
                  <a:srgbClr val="00B050"/>
                </a:solidFill>
              </a:rPr>
              <a:t>Let’s look at those body Na. Where are their neighbors?</a:t>
            </a:r>
          </a:p>
          <a:p>
            <a:r>
              <a:rPr lang="en-US" sz="2000" b="1" dirty="0">
                <a:solidFill>
                  <a:srgbClr val="00B050"/>
                </a:solidFill>
              </a:rPr>
              <a:t>How many and what type? </a:t>
            </a:r>
          </a:p>
          <a:p>
            <a:r>
              <a:rPr lang="en-US" sz="2000" b="1" dirty="0">
                <a:solidFill>
                  <a:srgbClr val="00B050"/>
                </a:solidFill>
              </a:rPr>
              <a:t>4 Na and 4 Cl</a:t>
            </a:r>
          </a:p>
          <a:p>
            <a:r>
              <a:rPr lang="en-US" sz="2000" b="1" dirty="0">
                <a:solidFill>
                  <a:srgbClr val="00B050"/>
                </a:solidFill>
              </a:rPr>
              <a:t>Is that the same for the edge Na? </a:t>
            </a:r>
          </a:p>
          <a:p>
            <a:r>
              <a:rPr lang="en-US" sz="2000" b="1" dirty="0">
                <a:solidFill>
                  <a:srgbClr val="00B050"/>
                </a:solidFill>
              </a:rPr>
              <a:t>No. How many and what type for the edge Na? </a:t>
            </a:r>
          </a:p>
          <a:p>
            <a:r>
              <a:rPr lang="en-US" sz="2000" b="1" dirty="0">
                <a:solidFill>
                  <a:srgbClr val="00B050"/>
                </a:solidFill>
              </a:rPr>
              <a:t>8 Na</a:t>
            </a:r>
          </a:p>
        </p:txBody>
      </p:sp>
      <p:pic>
        <p:nvPicPr>
          <p:cNvPr id="17" name="Picture 16">
            <a:extLst>
              <a:ext uri="{FF2B5EF4-FFF2-40B4-BE49-F238E27FC236}">
                <a16:creationId xmlns:a16="http://schemas.microsoft.com/office/drawing/2014/main" id="{43A82D0D-5260-A732-EA04-4B78C619F0E8}"/>
              </a:ext>
            </a:extLst>
          </p:cNvPr>
          <p:cNvPicPr>
            <a:picLocks noChangeAspect="1"/>
          </p:cNvPicPr>
          <p:nvPr/>
        </p:nvPicPr>
        <p:blipFill>
          <a:blip r:embed="rId4"/>
          <a:stretch>
            <a:fillRect/>
          </a:stretch>
        </p:blipFill>
        <p:spPr>
          <a:xfrm>
            <a:off x="6951292" y="2867668"/>
            <a:ext cx="2009104" cy="1809345"/>
          </a:xfrm>
          <a:prstGeom prst="rect">
            <a:avLst/>
          </a:prstGeom>
        </p:spPr>
      </p:pic>
    </p:spTree>
    <p:extLst>
      <p:ext uri="{BB962C8B-B14F-4D97-AF65-F5344CB8AC3E}">
        <p14:creationId xmlns:p14="http://schemas.microsoft.com/office/powerpoint/2010/main" val="298750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5">
                                            <p:txEl>
                                              <p:pRg st="8" end="8"/>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5">
                                            <p:txEl>
                                              <p:pRg st="9" end="9"/>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5">
                                            <p:txEl>
                                              <p:pRg st="10" end="1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5">
                                            <p:txEl>
                                              <p:pRg st="11" end="11"/>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5">
                                            <p:txEl>
                                              <p:pRg st="12" end="12"/>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3"/>
          <a:srcRect/>
          <a:stretch>
            <a:fillRect/>
          </a:stretch>
        </p:blipFill>
        <p:spPr bwMode="auto">
          <a:xfrm>
            <a:off x="419695" y="2696766"/>
            <a:ext cx="4080867" cy="2205633"/>
          </a:xfrm>
          <a:prstGeom prst="rect">
            <a:avLst/>
          </a:prstGeom>
          <a:noFill/>
          <a:ln w="25400" cap="flat">
            <a:noFill/>
            <a:miter lim="800000"/>
            <a:headEnd/>
            <a:tailEnd/>
          </a:ln>
        </p:spPr>
      </p:pic>
      <p:grpSp>
        <p:nvGrpSpPr>
          <p:cNvPr id="2" name="Group 3"/>
          <p:cNvGrpSpPr>
            <a:grpSpLocks/>
          </p:cNvGrpSpPr>
          <p:nvPr/>
        </p:nvGrpSpPr>
        <p:grpSpPr bwMode="auto">
          <a:xfrm>
            <a:off x="5810995" y="2933403"/>
            <a:ext cx="2100709" cy="1504652"/>
            <a:chOff x="0" y="0"/>
            <a:chExt cx="1881" cy="1347"/>
          </a:xfrm>
        </p:grpSpPr>
        <p:sp>
          <p:nvSpPr>
            <p:cNvPr id="135172" name="Line 4"/>
            <p:cNvSpPr>
              <a:spLocks noChangeShapeType="1"/>
            </p:cNvSpPr>
            <p:nvPr/>
          </p:nvSpPr>
          <p:spPr bwMode="auto">
            <a:xfrm>
              <a:off x="0" y="1331"/>
              <a:ext cx="1881" cy="0"/>
            </a:xfrm>
            <a:prstGeom prst="line">
              <a:avLst/>
            </a:prstGeom>
            <a:no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35173" name="Line 5"/>
            <p:cNvSpPr>
              <a:spLocks noChangeShapeType="1"/>
            </p:cNvSpPr>
            <p:nvPr/>
          </p:nvSpPr>
          <p:spPr bwMode="auto">
            <a:xfrm rot="10800000" flipH="1">
              <a:off x="0" y="0"/>
              <a:ext cx="0" cy="1347"/>
            </a:xfrm>
            <a:prstGeom prst="line">
              <a:avLst/>
            </a:prstGeom>
            <a:noFill/>
            <a:ln w="25400" cap="flat">
              <a:solidFill>
                <a:schemeClr val="tx1"/>
              </a:solidFill>
              <a:prstDash val="solid"/>
              <a:miter lim="800000"/>
              <a:headEnd type="none" w="med" len="med"/>
              <a:tailEnd type="none" w="med" len="med"/>
            </a:ln>
          </p:spPr>
          <p:txBody>
            <a:bodyPr lIns="0" tIns="0" rIns="0" bIns="0"/>
            <a:lstStyle/>
            <a:p>
              <a:endParaRPr lang="en-US"/>
            </a:p>
          </p:txBody>
        </p:sp>
      </p:grpSp>
      <p:sp>
        <p:nvSpPr>
          <p:cNvPr id="135174" name="Oval 6"/>
          <p:cNvSpPr>
            <a:spLocks/>
          </p:cNvSpPr>
          <p:nvPr/>
        </p:nvSpPr>
        <p:spPr bwMode="auto">
          <a:xfrm>
            <a:off x="5715000" y="4268391"/>
            <a:ext cx="241102" cy="258961"/>
          </a:xfrm>
          <a:prstGeom prst="ellipse">
            <a:avLst/>
          </a:prstGeom>
          <a:solidFill>
            <a:srgbClr val="91119A"/>
          </a:solidFill>
          <a:ln w="25400" cap="flat">
            <a:noFill/>
            <a:miter lim="800000"/>
            <a:headEnd type="none" w="med" len="med"/>
            <a:tailEnd type="none" w="med" len="med"/>
          </a:ln>
        </p:spPr>
        <p:txBody>
          <a:bodyPr lIns="0" tIns="0" rIns="0" bIns="0"/>
          <a:lstStyle/>
          <a:p>
            <a:endParaRPr lang="en-US"/>
          </a:p>
        </p:txBody>
      </p:sp>
      <p:sp>
        <p:nvSpPr>
          <p:cNvPr id="135175" name="Oval 7"/>
          <p:cNvSpPr>
            <a:spLocks/>
          </p:cNvSpPr>
          <p:nvPr/>
        </p:nvSpPr>
        <p:spPr bwMode="auto">
          <a:xfrm>
            <a:off x="6241852" y="4268391"/>
            <a:ext cx="241102" cy="258961"/>
          </a:xfrm>
          <a:prstGeom prst="ellipse">
            <a:avLst/>
          </a:prstGeom>
          <a:solidFill>
            <a:srgbClr val="91119A"/>
          </a:solidFill>
          <a:ln w="25400" cap="flat">
            <a:noFill/>
            <a:miter lim="800000"/>
            <a:headEnd type="none" w="med" len="med"/>
            <a:tailEnd type="none" w="med" len="med"/>
          </a:ln>
        </p:spPr>
        <p:txBody>
          <a:bodyPr lIns="0" tIns="0" rIns="0" bIns="0"/>
          <a:lstStyle/>
          <a:p>
            <a:endParaRPr lang="en-US"/>
          </a:p>
        </p:txBody>
      </p:sp>
      <p:grpSp>
        <p:nvGrpSpPr>
          <p:cNvPr id="3" name="Group 10"/>
          <p:cNvGrpSpPr>
            <a:grpSpLocks/>
          </p:cNvGrpSpPr>
          <p:nvPr/>
        </p:nvGrpSpPr>
        <p:grpSpPr bwMode="auto">
          <a:xfrm>
            <a:off x="91530" y="2241352"/>
            <a:ext cx="6322179" cy="2491383"/>
            <a:chOff x="0" y="0"/>
            <a:chExt cx="5663" cy="2232"/>
          </a:xfrm>
        </p:grpSpPr>
        <p:sp>
          <p:nvSpPr>
            <p:cNvPr id="135179" name="Rectangle 11"/>
            <p:cNvSpPr>
              <a:spLocks/>
            </p:cNvSpPr>
            <p:nvPr/>
          </p:nvSpPr>
          <p:spPr bwMode="auto">
            <a:xfrm>
              <a:off x="0" y="560"/>
              <a:ext cx="99" cy="248"/>
            </a:xfrm>
            <a:prstGeom prst="rect">
              <a:avLst/>
            </a:prstGeom>
            <a:noFill/>
            <a:ln w="12700" cap="flat">
              <a:noFill/>
              <a:miter lim="800000"/>
              <a:headEnd type="none" w="med" len="med"/>
              <a:tailEnd type="none" w="med" len="med"/>
            </a:ln>
          </p:spPr>
          <p:txBody>
            <a:bodyPr wrap="none" lIns="0" tIns="0" rIns="0" bIns="0">
              <a:spAutoFit/>
            </a:bodyPr>
            <a:lstStyle/>
            <a:p>
              <a:pPr>
                <a:tabLst>
                  <a:tab pos="750067" algn="l"/>
                </a:tabLst>
              </a:pPr>
              <a:r>
                <a:rPr lang="en-US" dirty="0">
                  <a:cs typeface="Helvetica" charset="0"/>
                </a:rPr>
                <a:t>a</a:t>
              </a:r>
            </a:p>
          </p:txBody>
        </p:sp>
        <p:sp>
          <p:nvSpPr>
            <p:cNvPr id="135180" name="Rectangle 12"/>
            <p:cNvSpPr>
              <a:spLocks/>
            </p:cNvSpPr>
            <p:nvPr/>
          </p:nvSpPr>
          <p:spPr bwMode="auto">
            <a:xfrm>
              <a:off x="904" y="0"/>
              <a:ext cx="109" cy="248"/>
            </a:xfrm>
            <a:prstGeom prst="rect">
              <a:avLst/>
            </a:prstGeom>
            <a:noFill/>
            <a:ln w="12700" cap="flat">
              <a:noFill/>
              <a:miter lim="800000"/>
              <a:headEnd type="none" w="med" len="med"/>
              <a:tailEnd type="none" w="med" len="med"/>
            </a:ln>
          </p:spPr>
          <p:txBody>
            <a:bodyPr wrap="none" lIns="0" tIns="0" rIns="0" bIns="0">
              <a:spAutoFit/>
            </a:bodyPr>
            <a:lstStyle/>
            <a:p>
              <a:pPr>
                <a:tabLst>
                  <a:tab pos="750067" algn="l"/>
                </a:tabLst>
              </a:pPr>
              <a:r>
                <a:rPr lang="en-US" dirty="0">
                  <a:cs typeface="Helvetica" charset="0"/>
                </a:rPr>
                <a:t>b</a:t>
              </a:r>
            </a:p>
          </p:txBody>
        </p:sp>
        <p:sp>
          <p:nvSpPr>
            <p:cNvPr id="135181" name="Rectangle 13"/>
            <p:cNvSpPr>
              <a:spLocks/>
            </p:cNvSpPr>
            <p:nvPr/>
          </p:nvSpPr>
          <p:spPr bwMode="auto">
            <a:xfrm>
              <a:off x="4638" y="1336"/>
              <a:ext cx="395" cy="248"/>
            </a:xfrm>
            <a:prstGeom prst="rect">
              <a:avLst/>
            </a:prstGeom>
            <a:noFill/>
            <a:ln w="12700" cap="flat">
              <a:noFill/>
              <a:miter lim="800000"/>
              <a:headEnd type="none" w="med" len="med"/>
              <a:tailEnd type="none" w="med" len="med"/>
            </a:ln>
          </p:spPr>
          <p:txBody>
            <a:bodyPr wrap="none" lIns="0" tIns="0" rIns="0" bIns="0">
              <a:spAutoFit/>
            </a:bodyPr>
            <a:lstStyle/>
            <a:p>
              <a:pPr>
                <a:tabLst>
                  <a:tab pos="750067" algn="l"/>
                </a:tabLst>
              </a:pPr>
              <a:r>
                <a:rPr lang="en-US" dirty="0">
                  <a:cs typeface="Helvetica" charset="0"/>
                </a:rPr>
                <a:t>2π/a</a:t>
              </a:r>
            </a:p>
          </p:txBody>
        </p:sp>
        <p:sp>
          <p:nvSpPr>
            <p:cNvPr id="135182" name="Rectangle 14"/>
            <p:cNvSpPr>
              <a:spLocks/>
            </p:cNvSpPr>
            <p:nvPr/>
          </p:nvSpPr>
          <p:spPr bwMode="auto">
            <a:xfrm>
              <a:off x="5254" y="1984"/>
              <a:ext cx="409" cy="248"/>
            </a:xfrm>
            <a:prstGeom prst="rect">
              <a:avLst/>
            </a:prstGeom>
            <a:noFill/>
            <a:ln w="12700" cap="flat">
              <a:noFill/>
              <a:miter lim="800000"/>
              <a:headEnd type="none" w="med" len="med"/>
              <a:tailEnd type="none" w="med" len="med"/>
            </a:ln>
          </p:spPr>
          <p:txBody>
            <a:bodyPr wrap="none" lIns="0" tIns="0" rIns="0" bIns="0">
              <a:spAutoFit/>
            </a:bodyPr>
            <a:lstStyle/>
            <a:p>
              <a:pPr>
                <a:tabLst>
                  <a:tab pos="750067" algn="l"/>
                </a:tabLst>
              </a:pPr>
              <a:r>
                <a:rPr lang="en-US" dirty="0">
                  <a:cs typeface="Helvetica" charset="0"/>
                </a:rPr>
                <a:t>2π/b</a:t>
              </a:r>
            </a:p>
          </p:txBody>
        </p:sp>
      </p:grpSp>
      <p:sp>
        <p:nvSpPr>
          <p:cNvPr id="135183" name="Rectangle 15"/>
          <p:cNvSpPr>
            <a:spLocks/>
          </p:cNvSpPr>
          <p:nvPr/>
        </p:nvSpPr>
        <p:spPr bwMode="auto">
          <a:xfrm>
            <a:off x="5170289" y="4330899"/>
            <a:ext cx="432811" cy="276999"/>
          </a:xfrm>
          <a:prstGeom prst="rect">
            <a:avLst/>
          </a:prstGeom>
          <a:noFill/>
          <a:ln w="12700" cap="flat">
            <a:noFill/>
            <a:miter lim="800000"/>
            <a:headEnd type="none" w="med" len="med"/>
            <a:tailEnd type="none" w="med" len="med"/>
          </a:ln>
        </p:spPr>
        <p:txBody>
          <a:bodyPr wrap="none" lIns="0" tIns="0" rIns="0" bIns="0">
            <a:spAutoFit/>
          </a:bodyPr>
          <a:lstStyle/>
          <a:p>
            <a:pPr>
              <a:tabLst>
                <a:tab pos="750067" algn="l"/>
              </a:tabLst>
            </a:pPr>
            <a:r>
              <a:rPr lang="en-US" dirty="0">
                <a:cs typeface="Helvetica" charset="0"/>
              </a:rPr>
              <a:t>(0,0)</a:t>
            </a:r>
          </a:p>
        </p:txBody>
      </p:sp>
      <p:grpSp>
        <p:nvGrpSpPr>
          <p:cNvPr id="4" name="Group 17"/>
          <p:cNvGrpSpPr>
            <a:grpSpLocks/>
          </p:cNvGrpSpPr>
          <p:nvPr/>
        </p:nvGrpSpPr>
        <p:grpSpPr bwMode="auto">
          <a:xfrm>
            <a:off x="500062" y="2294929"/>
            <a:ext cx="3866555" cy="2773785"/>
            <a:chOff x="0" y="0"/>
            <a:chExt cx="3464" cy="2485"/>
          </a:xfrm>
        </p:grpSpPr>
        <p:sp>
          <p:nvSpPr>
            <p:cNvPr id="135186" name="Line 18"/>
            <p:cNvSpPr>
              <a:spLocks noChangeShapeType="1"/>
            </p:cNvSpPr>
            <p:nvPr/>
          </p:nvSpPr>
          <p:spPr bwMode="auto">
            <a:xfrm flipH="1">
              <a:off x="0" y="0"/>
              <a:ext cx="0" cy="2485"/>
            </a:xfrm>
            <a:prstGeom prst="line">
              <a:avLst/>
            </a:prstGeom>
            <a:noFill/>
            <a:ln w="63500" cap="flat">
              <a:solidFill>
                <a:srgbClr val="FF0000"/>
              </a:solidFill>
              <a:prstDash val="solid"/>
              <a:miter lim="800000"/>
              <a:headEnd type="none" w="med" len="med"/>
              <a:tailEnd type="none" w="med" len="med"/>
            </a:ln>
          </p:spPr>
          <p:txBody>
            <a:bodyPr lIns="0" tIns="0" rIns="0" bIns="0"/>
            <a:lstStyle/>
            <a:p>
              <a:endParaRPr lang="en-US"/>
            </a:p>
          </p:txBody>
        </p:sp>
        <p:sp>
          <p:nvSpPr>
            <p:cNvPr id="135187" name="Line 19"/>
            <p:cNvSpPr>
              <a:spLocks noChangeShapeType="1"/>
            </p:cNvSpPr>
            <p:nvPr/>
          </p:nvSpPr>
          <p:spPr bwMode="auto">
            <a:xfrm flipH="1">
              <a:off x="2224" y="0"/>
              <a:ext cx="0" cy="2485"/>
            </a:xfrm>
            <a:prstGeom prst="line">
              <a:avLst/>
            </a:prstGeom>
            <a:noFill/>
            <a:ln w="63500" cap="flat">
              <a:solidFill>
                <a:srgbClr val="FF0000"/>
              </a:solidFill>
              <a:prstDash val="solid"/>
              <a:miter lim="800000"/>
              <a:headEnd type="none" w="med" len="med"/>
              <a:tailEnd type="none" w="med" len="med"/>
            </a:ln>
          </p:spPr>
          <p:txBody>
            <a:bodyPr lIns="0" tIns="0" rIns="0" bIns="0"/>
            <a:lstStyle/>
            <a:p>
              <a:endParaRPr lang="en-US"/>
            </a:p>
          </p:txBody>
        </p:sp>
        <p:sp>
          <p:nvSpPr>
            <p:cNvPr id="135188" name="Line 20"/>
            <p:cNvSpPr>
              <a:spLocks noChangeShapeType="1"/>
            </p:cNvSpPr>
            <p:nvPr/>
          </p:nvSpPr>
          <p:spPr bwMode="auto">
            <a:xfrm flipH="1">
              <a:off x="3464" y="0"/>
              <a:ext cx="0" cy="2485"/>
            </a:xfrm>
            <a:prstGeom prst="line">
              <a:avLst/>
            </a:prstGeom>
            <a:noFill/>
            <a:ln w="63500" cap="flat">
              <a:solidFill>
                <a:srgbClr val="FF0000"/>
              </a:solidFill>
              <a:prstDash val="solid"/>
              <a:miter lim="800000"/>
              <a:headEnd type="none" w="med" len="med"/>
              <a:tailEnd type="none" w="med" len="med"/>
            </a:ln>
          </p:spPr>
          <p:txBody>
            <a:bodyPr lIns="0" tIns="0" rIns="0" bIns="0"/>
            <a:lstStyle/>
            <a:p>
              <a:endParaRPr lang="en-US"/>
            </a:p>
          </p:txBody>
        </p:sp>
        <p:sp>
          <p:nvSpPr>
            <p:cNvPr id="135189" name="Line 21"/>
            <p:cNvSpPr>
              <a:spLocks noChangeShapeType="1"/>
            </p:cNvSpPr>
            <p:nvPr/>
          </p:nvSpPr>
          <p:spPr bwMode="auto">
            <a:xfrm flipH="1">
              <a:off x="1192" y="0"/>
              <a:ext cx="0" cy="2485"/>
            </a:xfrm>
            <a:prstGeom prst="line">
              <a:avLst/>
            </a:prstGeom>
            <a:noFill/>
            <a:ln w="63500" cap="flat">
              <a:solidFill>
                <a:srgbClr val="FF0000"/>
              </a:solidFill>
              <a:prstDash val="solid"/>
              <a:miter lim="800000"/>
              <a:headEnd type="none" w="med" len="med"/>
              <a:tailEnd type="none" w="med" len="med"/>
            </a:ln>
          </p:spPr>
          <p:txBody>
            <a:bodyPr lIns="0" tIns="0" rIns="0" bIns="0"/>
            <a:lstStyle/>
            <a:p>
              <a:endParaRPr lang="en-US"/>
            </a:p>
          </p:txBody>
        </p:sp>
        <p:sp>
          <p:nvSpPr>
            <p:cNvPr id="135190" name="Line 22"/>
            <p:cNvSpPr>
              <a:spLocks noChangeShapeType="1"/>
            </p:cNvSpPr>
            <p:nvPr/>
          </p:nvSpPr>
          <p:spPr bwMode="auto">
            <a:xfrm>
              <a:off x="592" y="0"/>
              <a:ext cx="0" cy="2485"/>
            </a:xfrm>
            <a:prstGeom prst="line">
              <a:avLst/>
            </a:prstGeom>
            <a:noFill/>
            <a:ln w="63500" cap="flat">
              <a:solidFill>
                <a:srgbClr val="0000FF"/>
              </a:solidFill>
              <a:prstDash val="solid"/>
              <a:miter lim="800000"/>
              <a:headEnd type="none" w="med" len="med"/>
              <a:tailEnd type="none" w="med" len="med"/>
            </a:ln>
          </p:spPr>
          <p:txBody>
            <a:bodyPr lIns="0" tIns="0" rIns="0" bIns="0"/>
            <a:lstStyle/>
            <a:p>
              <a:endParaRPr lang="en-US"/>
            </a:p>
          </p:txBody>
        </p:sp>
        <p:sp>
          <p:nvSpPr>
            <p:cNvPr id="135191" name="Line 23"/>
            <p:cNvSpPr>
              <a:spLocks noChangeShapeType="1"/>
            </p:cNvSpPr>
            <p:nvPr/>
          </p:nvSpPr>
          <p:spPr bwMode="auto">
            <a:xfrm flipH="1">
              <a:off x="2816" y="0"/>
              <a:ext cx="0" cy="2485"/>
            </a:xfrm>
            <a:prstGeom prst="line">
              <a:avLst/>
            </a:prstGeom>
            <a:noFill/>
            <a:ln w="63500" cap="flat">
              <a:solidFill>
                <a:srgbClr val="0000FF"/>
              </a:solidFill>
              <a:prstDash val="solid"/>
              <a:miter lim="800000"/>
              <a:headEnd type="none" w="med" len="med"/>
              <a:tailEnd type="none" w="med" len="med"/>
            </a:ln>
          </p:spPr>
          <p:txBody>
            <a:bodyPr lIns="0" tIns="0" rIns="0" bIns="0"/>
            <a:lstStyle/>
            <a:p>
              <a:endParaRPr lang="en-US"/>
            </a:p>
          </p:txBody>
        </p:sp>
        <p:sp>
          <p:nvSpPr>
            <p:cNvPr id="135192" name="Line 24"/>
            <p:cNvSpPr>
              <a:spLocks noChangeShapeType="1"/>
            </p:cNvSpPr>
            <p:nvPr/>
          </p:nvSpPr>
          <p:spPr bwMode="auto">
            <a:xfrm flipH="1">
              <a:off x="1784" y="0"/>
              <a:ext cx="0" cy="2485"/>
            </a:xfrm>
            <a:prstGeom prst="line">
              <a:avLst/>
            </a:prstGeom>
            <a:noFill/>
            <a:ln w="63500" cap="flat">
              <a:solidFill>
                <a:srgbClr val="0000FF"/>
              </a:solidFill>
              <a:prstDash val="solid"/>
              <a:miter lim="800000"/>
              <a:headEnd type="none" w="med" len="med"/>
              <a:tailEnd type="none" w="med" len="med"/>
            </a:ln>
          </p:spPr>
          <p:txBody>
            <a:bodyPr lIns="0" tIns="0" rIns="0" bIns="0"/>
            <a:lstStyle/>
            <a:p>
              <a:endParaRPr lang="en-US"/>
            </a:p>
          </p:txBody>
        </p:sp>
      </p:grpSp>
      <p:sp>
        <p:nvSpPr>
          <p:cNvPr id="28" name="Rectangle 1"/>
          <p:cNvSpPr>
            <a:spLocks noGrp="1" noChangeArrowheads="1"/>
          </p:cNvSpPr>
          <p:nvPr>
            <p:ph type="title"/>
          </p:nvPr>
        </p:nvSpPr>
        <p:spPr>
          <a:xfrm>
            <a:off x="457200" y="76200"/>
            <a:ext cx="8229600" cy="1143000"/>
          </a:xfrm>
          <a:ln/>
        </p:spPr>
        <p:txBody>
          <a:bodyPr/>
          <a:lstStyle/>
          <a:p>
            <a:pPr>
              <a:tabLst>
                <a:tab pos="857220" algn="l"/>
              </a:tabLst>
            </a:pPr>
            <a:r>
              <a:rPr lang="en-US" dirty="0">
                <a:solidFill>
                  <a:srgbClr val="4D4D4D"/>
                </a:solidFill>
              </a:rPr>
              <a:t>Lattice waves</a:t>
            </a:r>
          </a:p>
        </p:txBody>
      </p:sp>
      <p:sp>
        <p:nvSpPr>
          <p:cNvPr id="29" name="Rectangle 8"/>
          <p:cNvSpPr>
            <a:spLocks/>
          </p:cNvSpPr>
          <p:nvPr/>
        </p:nvSpPr>
        <p:spPr bwMode="auto">
          <a:xfrm>
            <a:off x="1689943" y="1397913"/>
            <a:ext cx="1497974" cy="430887"/>
          </a:xfrm>
          <a:prstGeom prst="rect">
            <a:avLst/>
          </a:prstGeom>
          <a:noFill/>
          <a:ln w="12700" cap="flat">
            <a:noFill/>
            <a:miter lim="800000"/>
            <a:headEnd type="none" w="med" len="med"/>
            <a:tailEnd type="none" w="med" len="med"/>
          </a:ln>
        </p:spPr>
        <p:txBody>
          <a:bodyPr wrap="none" lIns="0" tIns="0" rIns="0" bIns="0">
            <a:spAutoFit/>
          </a:bodyPr>
          <a:lstStyle/>
          <a:p>
            <a:pPr>
              <a:tabLst>
                <a:tab pos="750067" algn="l"/>
              </a:tabLst>
            </a:pPr>
            <a:r>
              <a:rPr lang="en-US" sz="2800" b="1" dirty="0">
                <a:cs typeface="Helvetica" charset="0"/>
              </a:rPr>
              <a:t>real space</a:t>
            </a:r>
          </a:p>
        </p:txBody>
      </p:sp>
      <p:sp>
        <p:nvSpPr>
          <p:cNvPr id="30" name="Rectangle 9"/>
          <p:cNvSpPr>
            <a:spLocks/>
          </p:cNvSpPr>
          <p:nvPr/>
        </p:nvSpPr>
        <p:spPr bwMode="auto">
          <a:xfrm>
            <a:off x="5836667" y="1397913"/>
            <a:ext cx="2393989" cy="430887"/>
          </a:xfrm>
          <a:prstGeom prst="rect">
            <a:avLst/>
          </a:prstGeom>
          <a:noFill/>
          <a:ln w="12700" cap="flat">
            <a:noFill/>
            <a:miter lim="800000"/>
            <a:headEnd type="none" w="med" len="med"/>
            <a:tailEnd type="none" w="med" len="med"/>
          </a:ln>
        </p:spPr>
        <p:txBody>
          <a:bodyPr wrap="none" lIns="0" tIns="0" rIns="0" bIns="0">
            <a:spAutoFit/>
          </a:bodyPr>
          <a:lstStyle/>
          <a:p>
            <a:pPr>
              <a:tabLst>
                <a:tab pos="750067" algn="l"/>
              </a:tabLst>
            </a:pPr>
            <a:r>
              <a:rPr lang="en-US" sz="2800" b="1" dirty="0">
                <a:cs typeface="Helvetica" charset="0"/>
              </a:rPr>
              <a:t>reciprocal space</a:t>
            </a:r>
          </a:p>
        </p:txBody>
      </p:sp>
      <p:sp>
        <p:nvSpPr>
          <p:cNvPr id="31" name="TextBox 30"/>
          <p:cNvSpPr txBox="1"/>
          <p:nvPr/>
        </p:nvSpPr>
        <p:spPr>
          <a:xfrm>
            <a:off x="304800" y="5867400"/>
            <a:ext cx="8610600" cy="523220"/>
          </a:xfrm>
          <a:prstGeom prst="rect">
            <a:avLst/>
          </a:prstGeom>
          <a:noFill/>
        </p:spPr>
        <p:txBody>
          <a:bodyPr wrap="square" rtlCol="0">
            <a:spAutoFit/>
          </a:bodyPr>
          <a:lstStyle/>
          <a:p>
            <a:pPr algn="ctr"/>
            <a:r>
              <a:rPr lang="en-US" sz="2800" dirty="0"/>
              <a:t>Red and blue represent different phases of the waves.</a:t>
            </a:r>
          </a:p>
        </p:txBody>
      </p:sp>
      <p:sp>
        <p:nvSpPr>
          <p:cNvPr id="6" name="Freeform 5"/>
          <p:cNvSpPr/>
          <p:nvPr/>
        </p:nvSpPr>
        <p:spPr>
          <a:xfrm>
            <a:off x="-826477" y="5169277"/>
            <a:ext cx="5627077" cy="731131"/>
          </a:xfrm>
          <a:custGeom>
            <a:avLst/>
            <a:gdLst>
              <a:gd name="connsiteX0" fmla="*/ 0 w 5627077"/>
              <a:gd name="connsiteY0" fmla="*/ 51063 h 731131"/>
              <a:gd name="connsiteX1" fmla="*/ 679939 w 5627077"/>
              <a:gd name="connsiteY1" fmla="*/ 731001 h 731131"/>
              <a:gd name="connsiteX2" fmla="*/ 1359877 w 5627077"/>
              <a:gd name="connsiteY2" fmla="*/ 4170 h 731131"/>
              <a:gd name="connsiteX3" fmla="*/ 2016369 w 5627077"/>
              <a:gd name="connsiteY3" fmla="*/ 707555 h 731131"/>
              <a:gd name="connsiteX4" fmla="*/ 2579077 w 5627077"/>
              <a:gd name="connsiteY4" fmla="*/ 27616 h 731131"/>
              <a:gd name="connsiteX5" fmla="*/ 3188677 w 5627077"/>
              <a:gd name="connsiteY5" fmla="*/ 731001 h 731131"/>
              <a:gd name="connsiteX6" fmla="*/ 3892062 w 5627077"/>
              <a:gd name="connsiteY6" fmla="*/ 51063 h 731131"/>
              <a:gd name="connsiteX7" fmla="*/ 4478216 w 5627077"/>
              <a:gd name="connsiteY7" fmla="*/ 684109 h 731131"/>
              <a:gd name="connsiteX8" fmla="*/ 5181600 w 5627077"/>
              <a:gd name="connsiteY8" fmla="*/ 4170 h 731131"/>
              <a:gd name="connsiteX9" fmla="*/ 5627077 w 5627077"/>
              <a:gd name="connsiteY9" fmla="*/ 449647 h 73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27077" h="731131">
                <a:moveTo>
                  <a:pt x="0" y="51063"/>
                </a:moveTo>
                <a:cubicBezTo>
                  <a:pt x="226646" y="394939"/>
                  <a:pt x="453293" y="738816"/>
                  <a:pt x="679939" y="731001"/>
                </a:cubicBezTo>
                <a:cubicBezTo>
                  <a:pt x="906585" y="723186"/>
                  <a:pt x="1137139" y="8078"/>
                  <a:pt x="1359877" y="4170"/>
                </a:cubicBezTo>
                <a:cubicBezTo>
                  <a:pt x="1582615" y="262"/>
                  <a:pt x="1813169" y="703647"/>
                  <a:pt x="2016369" y="707555"/>
                </a:cubicBezTo>
                <a:cubicBezTo>
                  <a:pt x="2219569" y="711463"/>
                  <a:pt x="2383692" y="23708"/>
                  <a:pt x="2579077" y="27616"/>
                </a:cubicBezTo>
                <a:cubicBezTo>
                  <a:pt x="2774462" y="31524"/>
                  <a:pt x="2969846" y="727093"/>
                  <a:pt x="3188677" y="731001"/>
                </a:cubicBezTo>
                <a:cubicBezTo>
                  <a:pt x="3407508" y="734909"/>
                  <a:pt x="3677139" y="58878"/>
                  <a:pt x="3892062" y="51063"/>
                </a:cubicBezTo>
                <a:cubicBezTo>
                  <a:pt x="4106985" y="43248"/>
                  <a:pt x="4263293" y="691925"/>
                  <a:pt x="4478216" y="684109"/>
                </a:cubicBezTo>
                <a:cubicBezTo>
                  <a:pt x="4693139" y="676294"/>
                  <a:pt x="4990123" y="43247"/>
                  <a:pt x="5181600" y="4170"/>
                </a:cubicBezTo>
                <a:cubicBezTo>
                  <a:pt x="5373077" y="-34907"/>
                  <a:pt x="5500077" y="207370"/>
                  <a:pt x="5627077" y="44964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fade">
                                      <p:cBhvr>
                                        <p:cTn id="7" dur="20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allAtOnce"/>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1"/>
          <p:cNvSpPr>
            <a:spLocks noGrp="1" noChangeArrowheads="1"/>
          </p:cNvSpPr>
          <p:nvPr>
            <p:ph type="title"/>
          </p:nvPr>
        </p:nvSpPr>
        <p:spPr>
          <a:xfrm>
            <a:off x="457200" y="76200"/>
            <a:ext cx="8229600" cy="1143000"/>
          </a:xfrm>
          <a:ln/>
        </p:spPr>
        <p:txBody>
          <a:bodyPr/>
          <a:lstStyle/>
          <a:p>
            <a:pPr>
              <a:tabLst>
                <a:tab pos="857220" algn="l"/>
              </a:tabLst>
            </a:pPr>
            <a:r>
              <a:rPr lang="en-US" dirty="0">
                <a:solidFill>
                  <a:srgbClr val="4D4D4D"/>
                </a:solidFill>
              </a:rPr>
              <a:t>Lattice waves</a:t>
            </a:r>
          </a:p>
        </p:txBody>
      </p:sp>
      <p:pic>
        <p:nvPicPr>
          <p:cNvPr id="137218" name="Picture 2"/>
          <p:cNvPicPr>
            <a:picLocks noChangeAspect="1" noChangeArrowheads="1"/>
          </p:cNvPicPr>
          <p:nvPr/>
        </p:nvPicPr>
        <p:blipFill>
          <a:blip r:embed="rId3"/>
          <a:srcRect/>
          <a:stretch>
            <a:fillRect/>
          </a:stretch>
        </p:blipFill>
        <p:spPr bwMode="auto">
          <a:xfrm>
            <a:off x="419695" y="2696766"/>
            <a:ext cx="4080867" cy="2205633"/>
          </a:xfrm>
          <a:prstGeom prst="rect">
            <a:avLst/>
          </a:prstGeom>
          <a:noFill/>
          <a:ln w="25400" cap="flat">
            <a:noFill/>
            <a:miter lim="800000"/>
            <a:headEnd/>
            <a:tailEnd/>
          </a:ln>
        </p:spPr>
      </p:pic>
      <p:grpSp>
        <p:nvGrpSpPr>
          <p:cNvPr id="2" name="Group 3"/>
          <p:cNvGrpSpPr>
            <a:grpSpLocks/>
          </p:cNvGrpSpPr>
          <p:nvPr/>
        </p:nvGrpSpPr>
        <p:grpSpPr bwMode="auto">
          <a:xfrm>
            <a:off x="5810995" y="2933403"/>
            <a:ext cx="2100709" cy="1504652"/>
            <a:chOff x="0" y="0"/>
            <a:chExt cx="1881" cy="1347"/>
          </a:xfrm>
        </p:grpSpPr>
        <p:sp>
          <p:nvSpPr>
            <p:cNvPr id="137220" name="Line 4"/>
            <p:cNvSpPr>
              <a:spLocks noChangeShapeType="1"/>
            </p:cNvSpPr>
            <p:nvPr/>
          </p:nvSpPr>
          <p:spPr bwMode="auto">
            <a:xfrm>
              <a:off x="0" y="1331"/>
              <a:ext cx="1881" cy="0"/>
            </a:xfrm>
            <a:prstGeom prst="line">
              <a:avLst/>
            </a:prstGeom>
            <a:no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37221" name="Line 5"/>
            <p:cNvSpPr>
              <a:spLocks noChangeShapeType="1"/>
            </p:cNvSpPr>
            <p:nvPr/>
          </p:nvSpPr>
          <p:spPr bwMode="auto">
            <a:xfrm rot="10800000" flipH="1">
              <a:off x="0" y="0"/>
              <a:ext cx="0" cy="1347"/>
            </a:xfrm>
            <a:prstGeom prst="line">
              <a:avLst/>
            </a:prstGeom>
            <a:noFill/>
            <a:ln w="25400" cap="flat">
              <a:solidFill>
                <a:schemeClr val="tx1"/>
              </a:solidFill>
              <a:prstDash val="solid"/>
              <a:miter lim="800000"/>
              <a:headEnd type="none" w="med" len="med"/>
              <a:tailEnd type="none" w="med" len="med"/>
            </a:ln>
          </p:spPr>
          <p:txBody>
            <a:bodyPr lIns="0" tIns="0" rIns="0" bIns="0"/>
            <a:lstStyle/>
            <a:p>
              <a:endParaRPr lang="en-US"/>
            </a:p>
          </p:txBody>
        </p:sp>
      </p:grpSp>
      <p:sp>
        <p:nvSpPr>
          <p:cNvPr id="137222" name="Oval 6"/>
          <p:cNvSpPr>
            <a:spLocks/>
          </p:cNvSpPr>
          <p:nvPr/>
        </p:nvSpPr>
        <p:spPr bwMode="auto">
          <a:xfrm>
            <a:off x="5715000" y="4268391"/>
            <a:ext cx="241102" cy="258961"/>
          </a:xfrm>
          <a:prstGeom prst="ellipse">
            <a:avLst/>
          </a:prstGeom>
          <a:solidFill>
            <a:srgbClr val="91119A"/>
          </a:solidFill>
          <a:ln w="25400" cap="flat">
            <a:noFill/>
            <a:miter lim="800000"/>
            <a:headEnd type="none" w="med" len="med"/>
            <a:tailEnd type="none" w="med" len="med"/>
          </a:ln>
        </p:spPr>
        <p:txBody>
          <a:bodyPr lIns="0" tIns="0" rIns="0" bIns="0"/>
          <a:lstStyle/>
          <a:p>
            <a:endParaRPr lang="en-US"/>
          </a:p>
        </p:txBody>
      </p:sp>
      <p:sp>
        <p:nvSpPr>
          <p:cNvPr id="137223" name="Oval 7"/>
          <p:cNvSpPr>
            <a:spLocks/>
          </p:cNvSpPr>
          <p:nvPr/>
        </p:nvSpPr>
        <p:spPr bwMode="auto">
          <a:xfrm>
            <a:off x="6241852" y="4268391"/>
            <a:ext cx="241102" cy="258961"/>
          </a:xfrm>
          <a:prstGeom prst="ellipse">
            <a:avLst/>
          </a:prstGeom>
          <a:solidFill>
            <a:srgbClr val="91119A"/>
          </a:solidFill>
          <a:ln w="25400" cap="flat">
            <a:noFill/>
            <a:miter lim="800000"/>
            <a:headEnd type="none" w="med" len="med"/>
            <a:tailEnd type="none" w="med" len="med"/>
          </a:ln>
        </p:spPr>
        <p:txBody>
          <a:bodyPr lIns="0" tIns="0" rIns="0" bIns="0"/>
          <a:lstStyle/>
          <a:p>
            <a:endParaRPr lang="en-US"/>
          </a:p>
        </p:txBody>
      </p:sp>
      <p:sp>
        <p:nvSpPr>
          <p:cNvPr id="137224" name="Rectangle 8"/>
          <p:cNvSpPr>
            <a:spLocks/>
          </p:cNvSpPr>
          <p:nvPr/>
        </p:nvSpPr>
        <p:spPr bwMode="auto">
          <a:xfrm>
            <a:off x="1689943" y="1397913"/>
            <a:ext cx="1497974" cy="430887"/>
          </a:xfrm>
          <a:prstGeom prst="rect">
            <a:avLst/>
          </a:prstGeom>
          <a:noFill/>
          <a:ln w="12700" cap="flat">
            <a:noFill/>
            <a:miter lim="800000"/>
            <a:headEnd type="none" w="med" len="med"/>
            <a:tailEnd type="none" w="med" len="med"/>
          </a:ln>
        </p:spPr>
        <p:txBody>
          <a:bodyPr wrap="none" lIns="0" tIns="0" rIns="0" bIns="0">
            <a:spAutoFit/>
          </a:bodyPr>
          <a:lstStyle/>
          <a:p>
            <a:pPr>
              <a:tabLst>
                <a:tab pos="750067" algn="l"/>
              </a:tabLst>
            </a:pPr>
            <a:r>
              <a:rPr lang="en-US" sz="2800" b="1" dirty="0">
                <a:cs typeface="Helvetica" charset="0"/>
              </a:rPr>
              <a:t>real space</a:t>
            </a:r>
          </a:p>
        </p:txBody>
      </p:sp>
      <p:sp>
        <p:nvSpPr>
          <p:cNvPr id="137225" name="Rectangle 9"/>
          <p:cNvSpPr>
            <a:spLocks/>
          </p:cNvSpPr>
          <p:nvPr/>
        </p:nvSpPr>
        <p:spPr bwMode="auto">
          <a:xfrm>
            <a:off x="5836667" y="1397913"/>
            <a:ext cx="2393989" cy="430887"/>
          </a:xfrm>
          <a:prstGeom prst="rect">
            <a:avLst/>
          </a:prstGeom>
          <a:noFill/>
          <a:ln w="12700" cap="flat">
            <a:noFill/>
            <a:miter lim="800000"/>
            <a:headEnd type="none" w="med" len="med"/>
            <a:tailEnd type="none" w="med" len="med"/>
          </a:ln>
        </p:spPr>
        <p:txBody>
          <a:bodyPr wrap="none" lIns="0" tIns="0" rIns="0" bIns="0">
            <a:spAutoFit/>
          </a:bodyPr>
          <a:lstStyle/>
          <a:p>
            <a:pPr>
              <a:tabLst>
                <a:tab pos="750067" algn="l"/>
              </a:tabLst>
            </a:pPr>
            <a:r>
              <a:rPr lang="en-US" sz="2800" b="1" dirty="0">
                <a:cs typeface="Helvetica" charset="0"/>
              </a:rPr>
              <a:t>reciprocal space</a:t>
            </a:r>
          </a:p>
        </p:txBody>
      </p:sp>
      <p:sp>
        <p:nvSpPr>
          <p:cNvPr id="137226" name="Oval 10"/>
          <p:cNvSpPr>
            <a:spLocks/>
          </p:cNvSpPr>
          <p:nvPr/>
        </p:nvSpPr>
        <p:spPr bwMode="auto">
          <a:xfrm>
            <a:off x="6706196" y="4268391"/>
            <a:ext cx="241102" cy="258961"/>
          </a:xfrm>
          <a:prstGeom prst="ellipse">
            <a:avLst/>
          </a:prstGeom>
          <a:solidFill>
            <a:srgbClr val="91119A"/>
          </a:solidFill>
          <a:ln w="25400" cap="flat">
            <a:noFill/>
            <a:miter lim="800000"/>
            <a:headEnd type="none" w="med" len="med"/>
            <a:tailEnd type="none" w="med" len="med"/>
          </a:ln>
        </p:spPr>
        <p:txBody>
          <a:bodyPr lIns="0" tIns="0" rIns="0" bIns="0"/>
          <a:lstStyle/>
          <a:p>
            <a:endParaRPr lang="en-US"/>
          </a:p>
        </p:txBody>
      </p:sp>
      <p:sp>
        <p:nvSpPr>
          <p:cNvPr id="137227" name="Line 11"/>
          <p:cNvSpPr>
            <a:spLocks noChangeShapeType="1"/>
          </p:cNvSpPr>
          <p:nvPr/>
        </p:nvSpPr>
        <p:spPr bwMode="auto">
          <a:xfrm flipH="1">
            <a:off x="1830586" y="2393156"/>
            <a:ext cx="0" cy="2773785"/>
          </a:xfrm>
          <a:prstGeom prst="line">
            <a:avLst/>
          </a:prstGeom>
          <a:noFill/>
          <a:ln w="63500" cap="flat">
            <a:solidFill>
              <a:srgbClr val="FF0000"/>
            </a:solidFill>
            <a:prstDash val="solid"/>
            <a:miter lim="800000"/>
            <a:headEnd type="none" w="med" len="med"/>
            <a:tailEnd type="none" w="med" len="med"/>
          </a:ln>
        </p:spPr>
        <p:txBody>
          <a:bodyPr lIns="0" tIns="0" rIns="0" bIns="0"/>
          <a:lstStyle/>
          <a:p>
            <a:endParaRPr lang="en-US"/>
          </a:p>
        </p:txBody>
      </p:sp>
      <p:sp>
        <p:nvSpPr>
          <p:cNvPr id="137228" name="Line 12"/>
          <p:cNvSpPr>
            <a:spLocks noChangeShapeType="1"/>
          </p:cNvSpPr>
          <p:nvPr/>
        </p:nvSpPr>
        <p:spPr bwMode="auto">
          <a:xfrm flipH="1">
            <a:off x="4384477" y="2393156"/>
            <a:ext cx="0" cy="2773785"/>
          </a:xfrm>
          <a:prstGeom prst="line">
            <a:avLst/>
          </a:prstGeom>
          <a:noFill/>
          <a:ln w="63500" cap="flat">
            <a:solidFill>
              <a:srgbClr val="FF0000"/>
            </a:solidFill>
            <a:prstDash val="solid"/>
            <a:miter lim="800000"/>
            <a:headEnd type="none" w="med" len="med"/>
            <a:tailEnd type="none" w="med" len="med"/>
          </a:ln>
        </p:spPr>
        <p:txBody>
          <a:bodyPr lIns="0" tIns="0" rIns="0" bIns="0"/>
          <a:lstStyle/>
          <a:p>
            <a:endParaRPr lang="en-US"/>
          </a:p>
        </p:txBody>
      </p:sp>
      <p:grpSp>
        <p:nvGrpSpPr>
          <p:cNvPr id="3" name="Group 13"/>
          <p:cNvGrpSpPr>
            <a:grpSpLocks/>
          </p:cNvGrpSpPr>
          <p:nvPr/>
        </p:nvGrpSpPr>
        <p:grpSpPr bwMode="auto">
          <a:xfrm>
            <a:off x="91530" y="2241352"/>
            <a:ext cx="6322179" cy="2491383"/>
            <a:chOff x="0" y="0"/>
            <a:chExt cx="5663" cy="2232"/>
          </a:xfrm>
        </p:grpSpPr>
        <p:sp>
          <p:nvSpPr>
            <p:cNvPr id="137230" name="Rectangle 14"/>
            <p:cNvSpPr>
              <a:spLocks/>
            </p:cNvSpPr>
            <p:nvPr/>
          </p:nvSpPr>
          <p:spPr bwMode="auto">
            <a:xfrm>
              <a:off x="0" y="560"/>
              <a:ext cx="99" cy="248"/>
            </a:xfrm>
            <a:prstGeom prst="rect">
              <a:avLst/>
            </a:prstGeom>
            <a:noFill/>
            <a:ln w="12700" cap="flat">
              <a:noFill/>
              <a:miter lim="800000"/>
              <a:headEnd type="none" w="med" len="med"/>
              <a:tailEnd type="none" w="med" len="med"/>
            </a:ln>
          </p:spPr>
          <p:txBody>
            <a:bodyPr wrap="none" lIns="0" tIns="0" rIns="0" bIns="0">
              <a:spAutoFit/>
            </a:bodyPr>
            <a:lstStyle/>
            <a:p>
              <a:pPr>
                <a:tabLst>
                  <a:tab pos="750067" algn="l"/>
                </a:tabLst>
              </a:pPr>
              <a:r>
                <a:rPr lang="en-US" dirty="0">
                  <a:cs typeface="Helvetica" charset="0"/>
                </a:rPr>
                <a:t>a</a:t>
              </a:r>
            </a:p>
          </p:txBody>
        </p:sp>
        <p:sp>
          <p:nvSpPr>
            <p:cNvPr id="137231" name="Rectangle 15"/>
            <p:cNvSpPr>
              <a:spLocks/>
            </p:cNvSpPr>
            <p:nvPr/>
          </p:nvSpPr>
          <p:spPr bwMode="auto">
            <a:xfrm>
              <a:off x="904" y="0"/>
              <a:ext cx="109" cy="248"/>
            </a:xfrm>
            <a:prstGeom prst="rect">
              <a:avLst/>
            </a:prstGeom>
            <a:noFill/>
            <a:ln w="12700" cap="flat">
              <a:noFill/>
              <a:miter lim="800000"/>
              <a:headEnd type="none" w="med" len="med"/>
              <a:tailEnd type="none" w="med" len="med"/>
            </a:ln>
          </p:spPr>
          <p:txBody>
            <a:bodyPr wrap="none" lIns="0" tIns="0" rIns="0" bIns="0">
              <a:spAutoFit/>
            </a:bodyPr>
            <a:lstStyle/>
            <a:p>
              <a:pPr>
                <a:tabLst>
                  <a:tab pos="750067" algn="l"/>
                </a:tabLst>
              </a:pPr>
              <a:r>
                <a:rPr lang="en-US" dirty="0">
                  <a:cs typeface="Helvetica" charset="0"/>
                </a:rPr>
                <a:t>b</a:t>
              </a:r>
            </a:p>
          </p:txBody>
        </p:sp>
        <p:sp>
          <p:nvSpPr>
            <p:cNvPr id="137232" name="Rectangle 16"/>
            <p:cNvSpPr>
              <a:spLocks/>
            </p:cNvSpPr>
            <p:nvPr/>
          </p:nvSpPr>
          <p:spPr bwMode="auto">
            <a:xfrm>
              <a:off x="4638" y="1336"/>
              <a:ext cx="395" cy="248"/>
            </a:xfrm>
            <a:prstGeom prst="rect">
              <a:avLst/>
            </a:prstGeom>
            <a:noFill/>
            <a:ln w="12700" cap="flat">
              <a:noFill/>
              <a:miter lim="800000"/>
              <a:headEnd type="none" w="med" len="med"/>
              <a:tailEnd type="none" w="med" len="med"/>
            </a:ln>
          </p:spPr>
          <p:txBody>
            <a:bodyPr wrap="none" lIns="0" tIns="0" rIns="0" bIns="0">
              <a:spAutoFit/>
            </a:bodyPr>
            <a:lstStyle/>
            <a:p>
              <a:pPr>
                <a:tabLst>
                  <a:tab pos="750067" algn="l"/>
                </a:tabLst>
              </a:pPr>
              <a:r>
                <a:rPr lang="en-US" dirty="0">
                  <a:cs typeface="Helvetica" charset="0"/>
                </a:rPr>
                <a:t>2π/a</a:t>
              </a:r>
            </a:p>
          </p:txBody>
        </p:sp>
        <p:sp>
          <p:nvSpPr>
            <p:cNvPr id="137233" name="Rectangle 17"/>
            <p:cNvSpPr>
              <a:spLocks/>
            </p:cNvSpPr>
            <p:nvPr/>
          </p:nvSpPr>
          <p:spPr bwMode="auto">
            <a:xfrm>
              <a:off x="5254" y="1984"/>
              <a:ext cx="409" cy="248"/>
            </a:xfrm>
            <a:prstGeom prst="rect">
              <a:avLst/>
            </a:prstGeom>
            <a:noFill/>
            <a:ln w="12700" cap="flat">
              <a:noFill/>
              <a:miter lim="800000"/>
              <a:headEnd type="none" w="med" len="med"/>
              <a:tailEnd type="none" w="med" len="med"/>
            </a:ln>
          </p:spPr>
          <p:txBody>
            <a:bodyPr wrap="none" lIns="0" tIns="0" rIns="0" bIns="0">
              <a:spAutoFit/>
            </a:bodyPr>
            <a:lstStyle/>
            <a:p>
              <a:pPr>
                <a:tabLst>
                  <a:tab pos="750067" algn="l"/>
                </a:tabLst>
              </a:pPr>
              <a:r>
                <a:rPr lang="en-US" dirty="0">
                  <a:cs typeface="Helvetica" charset="0"/>
                </a:rPr>
                <a:t>2π/b</a:t>
              </a:r>
            </a:p>
          </p:txBody>
        </p:sp>
      </p:grpSp>
      <p:sp>
        <p:nvSpPr>
          <p:cNvPr id="137234" name="Line 18"/>
          <p:cNvSpPr>
            <a:spLocks noChangeShapeType="1"/>
          </p:cNvSpPr>
          <p:nvPr/>
        </p:nvSpPr>
        <p:spPr bwMode="auto">
          <a:xfrm flipH="1">
            <a:off x="1187648" y="2393156"/>
            <a:ext cx="0" cy="2773785"/>
          </a:xfrm>
          <a:prstGeom prst="line">
            <a:avLst/>
          </a:prstGeom>
          <a:noFill/>
          <a:ln w="63500" cap="flat">
            <a:solidFill>
              <a:srgbClr val="FF0000"/>
            </a:solidFill>
            <a:prstDash val="solid"/>
            <a:miter lim="800000"/>
            <a:headEnd type="none" w="med" len="med"/>
            <a:tailEnd type="none" w="med" len="med"/>
          </a:ln>
        </p:spPr>
        <p:txBody>
          <a:bodyPr lIns="0" tIns="0" rIns="0" bIns="0"/>
          <a:lstStyle/>
          <a:p>
            <a:endParaRPr lang="en-US"/>
          </a:p>
        </p:txBody>
      </p:sp>
      <p:sp>
        <p:nvSpPr>
          <p:cNvPr id="137235" name="Line 19"/>
          <p:cNvSpPr>
            <a:spLocks noChangeShapeType="1"/>
          </p:cNvSpPr>
          <p:nvPr/>
        </p:nvSpPr>
        <p:spPr bwMode="auto">
          <a:xfrm flipH="1">
            <a:off x="2411016" y="2393156"/>
            <a:ext cx="0" cy="2773785"/>
          </a:xfrm>
          <a:prstGeom prst="line">
            <a:avLst/>
          </a:prstGeom>
          <a:noFill/>
          <a:ln w="63500" cap="flat">
            <a:solidFill>
              <a:srgbClr val="FF0000"/>
            </a:solidFill>
            <a:prstDash val="solid"/>
            <a:miter lim="800000"/>
            <a:headEnd type="none" w="med" len="med"/>
            <a:tailEnd type="none" w="med" len="med"/>
          </a:ln>
        </p:spPr>
        <p:txBody>
          <a:bodyPr lIns="0" tIns="0" rIns="0" bIns="0"/>
          <a:lstStyle/>
          <a:p>
            <a:endParaRPr lang="en-US"/>
          </a:p>
        </p:txBody>
      </p:sp>
      <p:sp>
        <p:nvSpPr>
          <p:cNvPr id="137236" name="Line 20"/>
          <p:cNvSpPr>
            <a:spLocks noChangeShapeType="1"/>
          </p:cNvSpPr>
          <p:nvPr/>
        </p:nvSpPr>
        <p:spPr bwMode="auto">
          <a:xfrm flipH="1">
            <a:off x="3723680" y="2393156"/>
            <a:ext cx="0" cy="2773785"/>
          </a:xfrm>
          <a:prstGeom prst="line">
            <a:avLst/>
          </a:prstGeom>
          <a:noFill/>
          <a:ln w="63500" cap="flat">
            <a:solidFill>
              <a:srgbClr val="FF0000"/>
            </a:solidFill>
            <a:prstDash val="solid"/>
            <a:miter lim="800000"/>
            <a:headEnd type="none" w="med" len="med"/>
            <a:tailEnd type="none" w="med" len="med"/>
          </a:ln>
        </p:spPr>
        <p:txBody>
          <a:bodyPr lIns="0" tIns="0" rIns="0" bIns="0"/>
          <a:lstStyle/>
          <a:p>
            <a:endParaRPr lang="en-US"/>
          </a:p>
        </p:txBody>
      </p:sp>
      <p:sp>
        <p:nvSpPr>
          <p:cNvPr id="137237" name="Line 21"/>
          <p:cNvSpPr>
            <a:spLocks noChangeShapeType="1"/>
          </p:cNvSpPr>
          <p:nvPr/>
        </p:nvSpPr>
        <p:spPr bwMode="auto">
          <a:xfrm flipH="1">
            <a:off x="526852" y="2393156"/>
            <a:ext cx="0" cy="2773785"/>
          </a:xfrm>
          <a:prstGeom prst="line">
            <a:avLst/>
          </a:prstGeom>
          <a:noFill/>
          <a:ln w="63500" cap="flat">
            <a:solidFill>
              <a:srgbClr val="FF0000"/>
            </a:solidFill>
            <a:prstDash val="solid"/>
            <a:miter lim="800000"/>
            <a:headEnd type="none" w="med" len="med"/>
            <a:tailEnd type="none" w="med" len="med"/>
          </a:ln>
        </p:spPr>
        <p:txBody>
          <a:bodyPr lIns="0" tIns="0" rIns="0" bIns="0"/>
          <a:lstStyle/>
          <a:p>
            <a:endParaRPr lang="en-US"/>
          </a:p>
        </p:txBody>
      </p:sp>
      <p:sp>
        <p:nvSpPr>
          <p:cNvPr id="137238" name="Line 22"/>
          <p:cNvSpPr>
            <a:spLocks noChangeShapeType="1"/>
          </p:cNvSpPr>
          <p:nvPr/>
        </p:nvSpPr>
        <p:spPr bwMode="auto">
          <a:xfrm flipH="1">
            <a:off x="3027164" y="2393156"/>
            <a:ext cx="0" cy="2773785"/>
          </a:xfrm>
          <a:prstGeom prst="line">
            <a:avLst/>
          </a:prstGeom>
          <a:noFill/>
          <a:ln w="63500" cap="flat">
            <a:solidFill>
              <a:srgbClr val="FF0000"/>
            </a:solidFill>
            <a:prstDash val="solid"/>
            <a:miter lim="800000"/>
            <a:headEnd type="none" w="med" len="med"/>
            <a:tailEnd type="none" w="med" len="med"/>
          </a:ln>
        </p:spPr>
        <p:txBody>
          <a:bodyPr lIns="0" tIns="0" rIns="0" bIns="0"/>
          <a:lstStyle/>
          <a:p>
            <a:endParaRPr lang="en-US"/>
          </a:p>
        </p:txBody>
      </p:sp>
      <p:sp>
        <p:nvSpPr>
          <p:cNvPr id="137239" name="Rectangle 23"/>
          <p:cNvSpPr>
            <a:spLocks/>
          </p:cNvSpPr>
          <p:nvPr/>
        </p:nvSpPr>
        <p:spPr bwMode="auto">
          <a:xfrm>
            <a:off x="5170289" y="4330899"/>
            <a:ext cx="432811" cy="276999"/>
          </a:xfrm>
          <a:prstGeom prst="rect">
            <a:avLst/>
          </a:prstGeom>
          <a:noFill/>
          <a:ln w="12700" cap="flat">
            <a:noFill/>
            <a:miter lim="800000"/>
            <a:headEnd type="none" w="med" len="med"/>
            <a:tailEnd type="none" w="med" len="med"/>
          </a:ln>
        </p:spPr>
        <p:txBody>
          <a:bodyPr wrap="none" lIns="0" tIns="0" rIns="0" bIns="0">
            <a:spAutoFit/>
          </a:bodyPr>
          <a:lstStyle/>
          <a:p>
            <a:pPr>
              <a:tabLst>
                <a:tab pos="750067" algn="l"/>
              </a:tabLst>
            </a:pPr>
            <a:r>
              <a:rPr lang="en-US" dirty="0">
                <a:cs typeface="Helvetica" charset="0"/>
              </a:rPr>
              <a:t>(0,0)</a:t>
            </a:r>
          </a:p>
        </p:txBody>
      </p:sp>
      <p:sp>
        <p:nvSpPr>
          <p:cNvPr id="137241" name="Line 25"/>
          <p:cNvSpPr>
            <a:spLocks noChangeShapeType="1"/>
          </p:cNvSpPr>
          <p:nvPr/>
        </p:nvSpPr>
        <p:spPr bwMode="auto">
          <a:xfrm flipH="1">
            <a:off x="2196703" y="2393156"/>
            <a:ext cx="0" cy="2773785"/>
          </a:xfrm>
          <a:prstGeom prst="line">
            <a:avLst/>
          </a:prstGeom>
          <a:noFill/>
          <a:ln w="63500" cap="flat">
            <a:solidFill>
              <a:srgbClr val="0000FF"/>
            </a:solidFill>
            <a:prstDash val="solid"/>
            <a:miter lim="800000"/>
            <a:headEnd type="none" w="med" len="med"/>
            <a:tailEnd type="none" w="med" len="med"/>
          </a:ln>
        </p:spPr>
        <p:txBody>
          <a:bodyPr lIns="0" tIns="0" rIns="0" bIns="0"/>
          <a:lstStyle/>
          <a:p>
            <a:endParaRPr lang="en-US"/>
          </a:p>
        </p:txBody>
      </p:sp>
      <p:sp>
        <p:nvSpPr>
          <p:cNvPr id="137242" name="Line 26"/>
          <p:cNvSpPr>
            <a:spLocks noChangeShapeType="1"/>
          </p:cNvSpPr>
          <p:nvPr/>
        </p:nvSpPr>
        <p:spPr bwMode="auto">
          <a:xfrm flipH="1">
            <a:off x="1553766" y="2393156"/>
            <a:ext cx="0" cy="2773785"/>
          </a:xfrm>
          <a:prstGeom prst="line">
            <a:avLst/>
          </a:prstGeom>
          <a:noFill/>
          <a:ln w="63500" cap="flat">
            <a:solidFill>
              <a:srgbClr val="0000FF"/>
            </a:solidFill>
            <a:prstDash val="solid"/>
            <a:miter lim="800000"/>
            <a:headEnd type="none" w="med" len="med"/>
            <a:tailEnd type="none" w="med" len="med"/>
          </a:ln>
        </p:spPr>
        <p:txBody>
          <a:bodyPr lIns="0" tIns="0" rIns="0" bIns="0"/>
          <a:lstStyle/>
          <a:p>
            <a:endParaRPr lang="en-US"/>
          </a:p>
        </p:txBody>
      </p:sp>
      <p:sp>
        <p:nvSpPr>
          <p:cNvPr id="137243" name="Line 27"/>
          <p:cNvSpPr>
            <a:spLocks noChangeShapeType="1"/>
          </p:cNvSpPr>
          <p:nvPr/>
        </p:nvSpPr>
        <p:spPr bwMode="auto">
          <a:xfrm flipH="1">
            <a:off x="2777133" y="2393156"/>
            <a:ext cx="0" cy="2773785"/>
          </a:xfrm>
          <a:prstGeom prst="line">
            <a:avLst/>
          </a:prstGeom>
          <a:noFill/>
          <a:ln w="63500" cap="flat">
            <a:solidFill>
              <a:srgbClr val="0000FF"/>
            </a:solidFill>
            <a:prstDash val="solid"/>
            <a:miter lim="800000"/>
            <a:headEnd type="none" w="med" len="med"/>
            <a:tailEnd type="none" w="med" len="med"/>
          </a:ln>
        </p:spPr>
        <p:txBody>
          <a:bodyPr lIns="0" tIns="0" rIns="0" bIns="0"/>
          <a:lstStyle/>
          <a:p>
            <a:endParaRPr lang="en-US"/>
          </a:p>
        </p:txBody>
      </p:sp>
      <p:sp>
        <p:nvSpPr>
          <p:cNvPr id="137244" name="Line 28"/>
          <p:cNvSpPr>
            <a:spLocks noChangeShapeType="1"/>
          </p:cNvSpPr>
          <p:nvPr/>
        </p:nvSpPr>
        <p:spPr bwMode="auto">
          <a:xfrm flipH="1">
            <a:off x="4089797" y="2393156"/>
            <a:ext cx="0" cy="2773785"/>
          </a:xfrm>
          <a:prstGeom prst="line">
            <a:avLst/>
          </a:prstGeom>
          <a:noFill/>
          <a:ln w="63500" cap="flat">
            <a:solidFill>
              <a:srgbClr val="0000FF"/>
            </a:solidFill>
            <a:prstDash val="solid"/>
            <a:miter lim="800000"/>
            <a:headEnd type="none" w="med" len="med"/>
            <a:tailEnd type="none" w="med" len="med"/>
          </a:ln>
        </p:spPr>
        <p:txBody>
          <a:bodyPr lIns="0" tIns="0" rIns="0" bIns="0"/>
          <a:lstStyle/>
          <a:p>
            <a:endParaRPr lang="en-US"/>
          </a:p>
        </p:txBody>
      </p:sp>
      <p:sp>
        <p:nvSpPr>
          <p:cNvPr id="137245" name="Line 29"/>
          <p:cNvSpPr>
            <a:spLocks noChangeShapeType="1"/>
          </p:cNvSpPr>
          <p:nvPr/>
        </p:nvSpPr>
        <p:spPr bwMode="auto">
          <a:xfrm>
            <a:off x="892969" y="2393156"/>
            <a:ext cx="0" cy="2773785"/>
          </a:xfrm>
          <a:prstGeom prst="line">
            <a:avLst/>
          </a:prstGeom>
          <a:noFill/>
          <a:ln w="63500" cap="flat">
            <a:solidFill>
              <a:srgbClr val="0000FF"/>
            </a:solidFill>
            <a:prstDash val="solid"/>
            <a:miter lim="800000"/>
            <a:headEnd type="none" w="med" len="med"/>
            <a:tailEnd type="none" w="med" len="med"/>
          </a:ln>
        </p:spPr>
        <p:txBody>
          <a:bodyPr lIns="0" tIns="0" rIns="0" bIns="0"/>
          <a:lstStyle/>
          <a:p>
            <a:endParaRPr lang="en-US"/>
          </a:p>
        </p:txBody>
      </p:sp>
      <p:sp>
        <p:nvSpPr>
          <p:cNvPr id="137246" name="Line 30"/>
          <p:cNvSpPr>
            <a:spLocks noChangeShapeType="1"/>
          </p:cNvSpPr>
          <p:nvPr/>
        </p:nvSpPr>
        <p:spPr bwMode="auto">
          <a:xfrm flipH="1">
            <a:off x="3393281" y="2393156"/>
            <a:ext cx="0" cy="2773785"/>
          </a:xfrm>
          <a:prstGeom prst="line">
            <a:avLst/>
          </a:prstGeom>
          <a:noFill/>
          <a:ln w="63500" cap="flat">
            <a:solidFill>
              <a:srgbClr val="0000FF"/>
            </a:solidFill>
            <a:prstDash val="solid"/>
            <a:miter lim="800000"/>
            <a:headEnd type="none" w="med" len="med"/>
            <a:tailEnd type="none" w="med" len="med"/>
          </a:ln>
        </p:spPr>
        <p:txBody>
          <a:bodyPr lIns="0" tIns="0" rIns="0" bIns="0"/>
          <a:lstStyle/>
          <a:p>
            <a:endParaRPr lang="en-US"/>
          </a:p>
        </p:txBody>
      </p:sp>
      <p:sp>
        <p:nvSpPr>
          <p:cNvPr id="33" name="TextBox 32"/>
          <p:cNvSpPr txBox="1"/>
          <p:nvPr/>
        </p:nvSpPr>
        <p:spPr>
          <a:xfrm>
            <a:off x="304800" y="5867400"/>
            <a:ext cx="8610600" cy="954107"/>
          </a:xfrm>
          <a:prstGeom prst="rect">
            <a:avLst/>
          </a:prstGeom>
          <a:noFill/>
        </p:spPr>
        <p:txBody>
          <a:bodyPr wrap="square" rtlCol="0">
            <a:spAutoFit/>
          </a:bodyPr>
          <a:lstStyle/>
          <a:p>
            <a:pPr algn="ctr"/>
            <a:r>
              <a:rPr lang="en-US" sz="2800" dirty="0"/>
              <a:t>Note that the vertical planes in real space correspond to points along the horizontal axis in reciprocal space.</a:t>
            </a:r>
          </a:p>
        </p:txBody>
      </p:sp>
      <p:sp>
        <p:nvSpPr>
          <p:cNvPr id="32" name="Freeform 31"/>
          <p:cNvSpPr/>
          <p:nvPr/>
        </p:nvSpPr>
        <p:spPr>
          <a:xfrm>
            <a:off x="526779" y="5237292"/>
            <a:ext cx="2697480" cy="731131"/>
          </a:xfrm>
          <a:custGeom>
            <a:avLst/>
            <a:gdLst>
              <a:gd name="connsiteX0" fmla="*/ 0 w 5627077"/>
              <a:gd name="connsiteY0" fmla="*/ 51063 h 731131"/>
              <a:gd name="connsiteX1" fmla="*/ 679939 w 5627077"/>
              <a:gd name="connsiteY1" fmla="*/ 731001 h 731131"/>
              <a:gd name="connsiteX2" fmla="*/ 1359877 w 5627077"/>
              <a:gd name="connsiteY2" fmla="*/ 4170 h 731131"/>
              <a:gd name="connsiteX3" fmla="*/ 2016369 w 5627077"/>
              <a:gd name="connsiteY3" fmla="*/ 707555 h 731131"/>
              <a:gd name="connsiteX4" fmla="*/ 2579077 w 5627077"/>
              <a:gd name="connsiteY4" fmla="*/ 27616 h 731131"/>
              <a:gd name="connsiteX5" fmla="*/ 3188677 w 5627077"/>
              <a:gd name="connsiteY5" fmla="*/ 731001 h 731131"/>
              <a:gd name="connsiteX6" fmla="*/ 3892062 w 5627077"/>
              <a:gd name="connsiteY6" fmla="*/ 51063 h 731131"/>
              <a:gd name="connsiteX7" fmla="*/ 4478216 w 5627077"/>
              <a:gd name="connsiteY7" fmla="*/ 684109 h 731131"/>
              <a:gd name="connsiteX8" fmla="*/ 5181600 w 5627077"/>
              <a:gd name="connsiteY8" fmla="*/ 4170 h 731131"/>
              <a:gd name="connsiteX9" fmla="*/ 5627077 w 5627077"/>
              <a:gd name="connsiteY9" fmla="*/ 449647 h 73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27077" h="731131">
                <a:moveTo>
                  <a:pt x="0" y="51063"/>
                </a:moveTo>
                <a:cubicBezTo>
                  <a:pt x="226646" y="394939"/>
                  <a:pt x="453293" y="738816"/>
                  <a:pt x="679939" y="731001"/>
                </a:cubicBezTo>
                <a:cubicBezTo>
                  <a:pt x="906585" y="723186"/>
                  <a:pt x="1137139" y="8078"/>
                  <a:pt x="1359877" y="4170"/>
                </a:cubicBezTo>
                <a:cubicBezTo>
                  <a:pt x="1582615" y="262"/>
                  <a:pt x="1813169" y="703647"/>
                  <a:pt x="2016369" y="707555"/>
                </a:cubicBezTo>
                <a:cubicBezTo>
                  <a:pt x="2219569" y="711463"/>
                  <a:pt x="2383692" y="23708"/>
                  <a:pt x="2579077" y="27616"/>
                </a:cubicBezTo>
                <a:cubicBezTo>
                  <a:pt x="2774462" y="31524"/>
                  <a:pt x="2969846" y="727093"/>
                  <a:pt x="3188677" y="731001"/>
                </a:cubicBezTo>
                <a:cubicBezTo>
                  <a:pt x="3407508" y="734909"/>
                  <a:pt x="3677139" y="58878"/>
                  <a:pt x="3892062" y="51063"/>
                </a:cubicBezTo>
                <a:cubicBezTo>
                  <a:pt x="4106985" y="43248"/>
                  <a:pt x="4263293" y="691925"/>
                  <a:pt x="4478216" y="684109"/>
                </a:cubicBezTo>
                <a:cubicBezTo>
                  <a:pt x="4693139" y="676294"/>
                  <a:pt x="4990123" y="43247"/>
                  <a:pt x="5181600" y="4170"/>
                </a:cubicBezTo>
                <a:cubicBezTo>
                  <a:pt x="5373077" y="-34907"/>
                  <a:pt x="5500077" y="207370"/>
                  <a:pt x="5627077" y="44964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fade">
                                      <p:cBhvr>
                                        <p:cTn id="7" dur="20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allAtOnce"/>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2"/>
          <a:srcRect/>
          <a:stretch>
            <a:fillRect/>
          </a:stretch>
        </p:blipFill>
        <p:spPr bwMode="auto">
          <a:xfrm>
            <a:off x="419695" y="2696766"/>
            <a:ext cx="4080867" cy="2205633"/>
          </a:xfrm>
          <a:prstGeom prst="rect">
            <a:avLst/>
          </a:prstGeom>
          <a:noFill/>
          <a:ln w="25400" cap="flat">
            <a:noFill/>
            <a:miter lim="800000"/>
            <a:headEnd/>
            <a:tailEnd/>
          </a:ln>
        </p:spPr>
      </p:pic>
      <p:grpSp>
        <p:nvGrpSpPr>
          <p:cNvPr id="2" name="Group 3"/>
          <p:cNvGrpSpPr>
            <a:grpSpLocks/>
          </p:cNvGrpSpPr>
          <p:nvPr/>
        </p:nvGrpSpPr>
        <p:grpSpPr bwMode="auto">
          <a:xfrm>
            <a:off x="5810995" y="2933403"/>
            <a:ext cx="2100709" cy="1504652"/>
            <a:chOff x="0" y="0"/>
            <a:chExt cx="1881" cy="1347"/>
          </a:xfrm>
        </p:grpSpPr>
        <p:sp>
          <p:nvSpPr>
            <p:cNvPr id="139268" name="Line 4"/>
            <p:cNvSpPr>
              <a:spLocks noChangeShapeType="1"/>
            </p:cNvSpPr>
            <p:nvPr/>
          </p:nvSpPr>
          <p:spPr bwMode="auto">
            <a:xfrm>
              <a:off x="0" y="1331"/>
              <a:ext cx="1881" cy="0"/>
            </a:xfrm>
            <a:prstGeom prst="line">
              <a:avLst/>
            </a:prstGeom>
            <a:no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39269" name="Line 5"/>
            <p:cNvSpPr>
              <a:spLocks noChangeShapeType="1"/>
            </p:cNvSpPr>
            <p:nvPr/>
          </p:nvSpPr>
          <p:spPr bwMode="auto">
            <a:xfrm rot="10800000" flipH="1">
              <a:off x="0" y="0"/>
              <a:ext cx="0" cy="1347"/>
            </a:xfrm>
            <a:prstGeom prst="line">
              <a:avLst/>
            </a:prstGeom>
            <a:noFill/>
            <a:ln w="25400" cap="flat">
              <a:solidFill>
                <a:schemeClr val="tx1"/>
              </a:solidFill>
              <a:prstDash val="solid"/>
              <a:miter lim="800000"/>
              <a:headEnd type="none" w="med" len="med"/>
              <a:tailEnd type="none" w="med" len="med"/>
            </a:ln>
          </p:spPr>
          <p:txBody>
            <a:bodyPr lIns="0" tIns="0" rIns="0" bIns="0"/>
            <a:lstStyle/>
            <a:p>
              <a:endParaRPr lang="en-US"/>
            </a:p>
          </p:txBody>
        </p:sp>
      </p:grpSp>
      <p:sp>
        <p:nvSpPr>
          <p:cNvPr id="139270" name="Oval 6"/>
          <p:cNvSpPr>
            <a:spLocks/>
          </p:cNvSpPr>
          <p:nvPr/>
        </p:nvSpPr>
        <p:spPr bwMode="auto">
          <a:xfrm>
            <a:off x="5715000" y="4268391"/>
            <a:ext cx="241102" cy="258961"/>
          </a:xfrm>
          <a:prstGeom prst="ellipse">
            <a:avLst/>
          </a:prstGeom>
          <a:solidFill>
            <a:srgbClr val="91119A"/>
          </a:solidFill>
          <a:ln w="25400" cap="flat">
            <a:noFill/>
            <a:miter lim="800000"/>
            <a:headEnd type="none" w="med" len="med"/>
            <a:tailEnd type="none" w="med" len="med"/>
          </a:ln>
        </p:spPr>
        <p:txBody>
          <a:bodyPr lIns="0" tIns="0" rIns="0" bIns="0"/>
          <a:lstStyle/>
          <a:p>
            <a:endParaRPr lang="en-US"/>
          </a:p>
        </p:txBody>
      </p:sp>
      <p:sp>
        <p:nvSpPr>
          <p:cNvPr id="139271" name="Line 7"/>
          <p:cNvSpPr>
            <a:spLocks noChangeShapeType="1"/>
          </p:cNvSpPr>
          <p:nvPr/>
        </p:nvSpPr>
        <p:spPr bwMode="auto">
          <a:xfrm>
            <a:off x="164084" y="4122167"/>
            <a:ext cx="4372198" cy="0"/>
          </a:xfrm>
          <a:prstGeom prst="line">
            <a:avLst/>
          </a:prstGeom>
          <a:noFill/>
          <a:ln w="63500" cap="flat">
            <a:solidFill>
              <a:srgbClr val="FF0000"/>
            </a:solidFill>
            <a:prstDash val="solid"/>
            <a:miter lim="800000"/>
            <a:headEnd type="none" w="med" len="med"/>
            <a:tailEnd type="none" w="med" len="med"/>
          </a:ln>
        </p:spPr>
        <p:txBody>
          <a:bodyPr lIns="0" tIns="0" rIns="0" bIns="0"/>
          <a:lstStyle/>
          <a:p>
            <a:endParaRPr lang="en-US"/>
          </a:p>
        </p:txBody>
      </p:sp>
      <p:sp>
        <p:nvSpPr>
          <p:cNvPr id="139272" name="Oval 8"/>
          <p:cNvSpPr>
            <a:spLocks/>
          </p:cNvSpPr>
          <p:nvPr/>
        </p:nvSpPr>
        <p:spPr bwMode="auto">
          <a:xfrm>
            <a:off x="6241852" y="4268391"/>
            <a:ext cx="241102" cy="258961"/>
          </a:xfrm>
          <a:prstGeom prst="ellipse">
            <a:avLst/>
          </a:prstGeom>
          <a:solidFill>
            <a:srgbClr val="91119A"/>
          </a:solidFill>
          <a:ln w="25400" cap="flat">
            <a:noFill/>
            <a:miter lim="800000"/>
            <a:headEnd type="none" w="med" len="med"/>
            <a:tailEnd type="none" w="med" len="med"/>
          </a:ln>
        </p:spPr>
        <p:txBody>
          <a:bodyPr lIns="0" tIns="0" rIns="0" bIns="0"/>
          <a:lstStyle/>
          <a:p>
            <a:endParaRPr lang="en-US"/>
          </a:p>
        </p:txBody>
      </p:sp>
      <p:sp>
        <p:nvSpPr>
          <p:cNvPr id="139275" name="Oval 11"/>
          <p:cNvSpPr>
            <a:spLocks/>
          </p:cNvSpPr>
          <p:nvPr/>
        </p:nvSpPr>
        <p:spPr bwMode="auto">
          <a:xfrm>
            <a:off x="6706196" y="4268391"/>
            <a:ext cx="241102" cy="258961"/>
          </a:xfrm>
          <a:prstGeom prst="ellipse">
            <a:avLst/>
          </a:prstGeom>
          <a:solidFill>
            <a:srgbClr val="91119A"/>
          </a:solidFill>
          <a:ln w="25400" cap="flat">
            <a:noFill/>
            <a:miter lim="800000"/>
            <a:headEnd type="none" w="med" len="med"/>
            <a:tailEnd type="none" w="med" len="med"/>
          </a:ln>
        </p:spPr>
        <p:txBody>
          <a:bodyPr lIns="0" tIns="0" rIns="0" bIns="0"/>
          <a:lstStyle/>
          <a:p>
            <a:endParaRPr lang="en-US"/>
          </a:p>
        </p:txBody>
      </p:sp>
      <p:sp>
        <p:nvSpPr>
          <p:cNvPr id="139276" name="Line 12"/>
          <p:cNvSpPr>
            <a:spLocks noChangeShapeType="1"/>
          </p:cNvSpPr>
          <p:nvPr/>
        </p:nvSpPr>
        <p:spPr bwMode="auto">
          <a:xfrm>
            <a:off x="164084" y="4782964"/>
            <a:ext cx="4372198" cy="0"/>
          </a:xfrm>
          <a:prstGeom prst="line">
            <a:avLst/>
          </a:prstGeom>
          <a:noFill/>
          <a:ln w="63500" cap="flat">
            <a:solidFill>
              <a:srgbClr val="FF0000"/>
            </a:solidFill>
            <a:prstDash val="solid"/>
            <a:miter lim="800000"/>
            <a:headEnd type="none" w="med" len="med"/>
            <a:tailEnd type="none" w="med" len="med"/>
          </a:ln>
        </p:spPr>
        <p:txBody>
          <a:bodyPr lIns="0" tIns="0" rIns="0" bIns="0"/>
          <a:lstStyle/>
          <a:p>
            <a:endParaRPr lang="en-US"/>
          </a:p>
        </p:txBody>
      </p:sp>
      <p:sp>
        <p:nvSpPr>
          <p:cNvPr id="139277" name="Line 13"/>
          <p:cNvSpPr>
            <a:spLocks noChangeShapeType="1"/>
          </p:cNvSpPr>
          <p:nvPr/>
        </p:nvSpPr>
        <p:spPr bwMode="auto">
          <a:xfrm>
            <a:off x="164084" y="3434581"/>
            <a:ext cx="4372198" cy="0"/>
          </a:xfrm>
          <a:prstGeom prst="line">
            <a:avLst/>
          </a:prstGeom>
          <a:noFill/>
          <a:ln w="63500" cap="flat">
            <a:solidFill>
              <a:srgbClr val="FF0000"/>
            </a:solidFill>
            <a:prstDash val="solid"/>
            <a:miter lim="800000"/>
            <a:headEnd type="none" w="med" len="med"/>
            <a:tailEnd type="none" w="med" len="med"/>
          </a:ln>
        </p:spPr>
        <p:txBody>
          <a:bodyPr lIns="0" tIns="0" rIns="0" bIns="0"/>
          <a:lstStyle/>
          <a:p>
            <a:endParaRPr lang="en-US"/>
          </a:p>
        </p:txBody>
      </p:sp>
      <p:sp>
        <p:nvSpPr>
          <p:cNvPr id="139278" name="Line 14"/>
          <p:cNvSpPr>
            <a:spLocks noChangeShapeType="1"/>
          </p:cNvSpPr>
          <p:nvPr/>
        </p:nvSpPr>
        <p:spPr bwMode="auto">
          <a:xfrm>
            <a:off x="164084" y="2782714"/>
            <a:ext cx="4372198" cy="0"/>
          </a:xfrm>
          <a:prstGeom prst="line">
            <a:avLst/>
          </a:prstGeom>
          <a:noFill/>
          <a:ln w="63500" cap="flat">
            <a:solidFill>
              <a:srgbClr val="FF0000"/>
            </a:solidFill>
            <a:prstDash val="solid"/>
            <a:miter lim="800000"/>
            <a:headEnd type="none" w="med" len="med"/>
            <a:tailEnd type="none" w="med" len="med"/>
          </a:ln>
        </p:spPr>
        <p:txBody>
          <a:bodyPr lIns="0" tIns="0" rIns="0" bIns="0"/>
          <a:lstStyle/>
          <a:p>
            <a:endParaRPr lang="en-US"/>
          </a:p>
        </p:txBody>
      </p:sp>
      <p:sp>
        <p:nvSpPr>
          <p:cNvPr id="139279" name="Oval 15"/>
          <p:cNvSpPr>
            <a:spLocks/>
          </p:cNvSpPr>
          <p:nvPr/>
        </p:nvSpPr>
        <p:spPr bwMode="auto">
          <a:xfrm>
            <a:off x="5715000" y="3491508"/>
            <a:ext cx="241102" cy="258961"/>
          </a:xfrm>
          <a:prstGeom prst="ellipse">
            <a:avLst/>
          </a:prstGeom>
          <a:solidFill>
            <a:srgbClr val="91119A"/>
          </a:solidFill>
          <a:ln w="25400" cap="flat">
            <a:noFill/>
            <a:miter lim="800000"/>
            <a:headEnd type="none" w="med" len="med"/>
            <a:tailEnd type="none" w="med" len="med"/>
          </a:ln>
        </p:spPr>
        <p:txBody>
          <a:bodyPr lIns="0" tIns="0" rIns="0" bIns="0"/>
          <a:lstStyle/>
          <a:p>
            <a:endParaRPr lang="en-US"/>
          </a:p>
        </p:txBody>
      </p:sp>
      <p:grpSp>
        <p:nvGrpSpPr>
          <p:cNvPr id="3" name="Group 16"/>
          <p:cNvGrpSpPr>
            <a:grpSpLocks/>
          </p:cNvGrpSpPr>
          <p:nvPr/>
        </p:nvGrpSpPr>
        <p:grpSpPr bwMode="auto">
          <a:xfrm>
            <a:off x="91530" y="2241352"/>
            <a:ext cx="6322179" cy="2491383"/>
            <a:chOff x="0" y="0"/>
            <a:chExt cx="5663" cy="2232"/>
          </a:xfrm>
        </p:grpSpPr>
        <p:sp>
          <p:nvSpPr>
            <p:cNvPr id="139281" name="Rectangle 17"/>
            <p:cNvSpPr>
              <a:spLocks/>
            </p:cNvSpPr>
            <p:nvPr/>
          </p:nvSpPr>
          <p:spPr bwMode="auto">
            <a:xfrm>
              <a:off x="0" y="560"/>
              <a:ext cx="99" cy="248"/>
            </a:xfrm>
            <a:prstGeom prst="rect">
              <a:avLst/>
            </a:prstGeom>
            <a:noFill/>
            <a:ln w="12700" cap="flat">
              <a:noFill/>
              <a:miter lim="800000"/>
              <a:headEnd type="none" w="med" len="med"/>
              <a:tailEnd type="none" w="med" len="med"/>
            </a:ln>
          </p:spPr>
          <p:txBody>
            <a:bodyPr wrap="none" lIns="0" tIns="0" rIns="0" bIns="0">
              <a:spAutoFit/>
            </a:bodyPr>
            <a:lstStyle/>
            <a:p>
              <a:pPr>
                <a:tabLst>
                  <a:tab pos="750067" algn="l"/>
                </a:tabLst>
              </a:pPr>
              <a:r>
                <a:rPr lang="en-US" dirty="0">
                  <a:cs typeface="Helvetica" charset="0"/>
                </a:rPr>
                <a:t>a</a:t>
              </a:r>
            </a:p>
          </p:txBody>
        </p:sp>
        <p:sp>
          <p:nvSpPr>
            <p:cNvPr id="139282" name="Rectangle 18"/>
            <p:cNvSpPr>
              <a:spLocks/>
            </p:cNvSpPr>
            <p:nvPr/>
          </p:nvSpPr>
          <p:spPr bwMode="auto">
            <a:xfrm>
              <a:off x="904" y="0"/>
              <a:ext cx="109" cy="248"/>
            </a:xfrm>
            <a:prstGeom prst="rect">
              <a:avLst/>
            </a:prstGeom>
            <a:noFill/>
            <a:ln w="12700" cap="flat">
              <a:noFill/>
              <a:miter lim="800000"/>
              <a:headEnd type="none" w="med" len="med"/>
              <a:tailEnd type="none" w="med" len="med"/>
            </a:ln>
          </p:spPr>
          <p:txBody>
            <a:bodyPr wrap="none" lIns="0" tIns="0" rIns="0" bIns="0">
              <a:spAutoFit/>
            </a:bodyPr>
            <a:lstStyle/>
            <a:p>
              <a:pPr>
                <a:tabLst>
                  <a:tab pos="750067" algn="l"/>
                </a:tabLst>
              </a:pPr>
              <a:r>
                <a:rPr lang="en-US" dirty="0">
                  <a:cs typeface="Helvetica" charset="0"/>
                </a:rPr>
                <a:t>b</a:t>
              </a:r>
            </a:p>
          </p:txBody>
        </p:sp>
        <p:sp>
          <p:nvSpPr>
            <p:cNvPr id="139283" name="Rectangle 19"/>
            <p:cNvSpPr>
              <a:spLocks/>
            </p:cNvSpPr>
            <p:nvPr/>
          </p:nvSpPr>
          <p:spPr bwMode="auto">
            <a:xfrm>
              <a:off x="4638" y="1336"/>
              <a:ext cx="395" cy="248"/>
            </a:xfrm>
            <a:prstGeom prst="rect">
              <a:avLst/>
            </a:prstGeom>
            <a:noFill/>
            <a:ln w="12700" cap="flat">
              <a:noFill/>
              <a:miter lim="800000"/>
              <a:headEnd type="none" w="med" len="med"/>
              <a:tailEnd type="none" w="med" len="med"/>
            </a:ln>
          </p:spPr>
          <p:txBody>
            <a:bodyPr wrap="none" lIns="0" tIns="0" rIns="0" bIns="0">
              <a:spAutoFit/>
            </a:bodyPr>
            <a:lstStyle/>
            <a:p>
              <a:pPr>
                <a:tabLst>
                  <a:tab pos="750067" algn="l"/>
                </a:tabLst>
              </a:pPr>
              <a:r>
                <a:rPr lang="en-US" dirty="0">
                  <a:cs typeface="Helvetica" charset="0"/>
                </a:rPr>
                <a:t>2π/a</a:t>
              </a:r>
            </a:p>
          </p:txBody>
        </p:sp>
        <p:sp>
          <p:nvSpPr>
            <p:cNvPr id="139284" name="Rectangle 20"/>
            <p:cNvSpPr>
              <a:spLocks/>
            </p:cNvSpPr>
            <p:nvPr/>
          </p:nvSpPr>
          <p:spPr bwMode="auto">
            <a:xfrm>
              <a:off x="5254" y="1984"/>
              <a:ext cx="409" cy="248"/>
            </a:xfrm>
            <a:prstGeom prst="rect">
              <a:avLst/>
            </a:prstGeom>
            <a:noFill/>
            <a:ln w="12700" cap="flat">
              <a:noFill/>
              <a:miter lim="800000"/>
              <a:headEnd type="none" w="med" len="med"/>
              <a:tailEnd type="none" w="med" len="med"/>
            </a:ln>
          </p:spPr>
          <p:txBody>
            <a:bodyPr wrap="none" lIns="0" tIns="0" rIns="0" bIns="0">
              <a:spAutoFit/>
            </a:bodyPr>
            <a:lstStyle/>
            <a:p>
              <a:pPr>
                <a:tabLst>
                  <a:tab pos="750067" algn="l"/>
                </a:tabLst>
              </a:pPr>
              <a:r>
                <a:rPr lang="en-US" dirty="0">
                  <a:cs typeface="Helvetica" charset="0"/>
                </a:rPr>
                <a:t>2π/b</a:t>
              </a:r>
            </a:p>
          </p:txBody>
        </p:sp>
      </p:grpSp>
      <p:sp>
        <p:nvSpPr>
          <p:cNvPr id="139285" name="Rectangle 21"/>
          <p:cNvSpPr>
            <a:spLocks/>
          </p:cNvSpPr>
          <p:nvPr/>
        </p:nvSpPr>
        <p:spPr bwMode="auto">
          <a:xfrm>
            <a:off x="5170289" y="4330899"/>
            <a:ext cx="432811" cy="276999"/>
          </a:xfrm>
          <a:prstGeom prst="rect">
            <a:avLst/>
          </a:prstGeom>
          <a:noFill/>
          <a:ln w="12700" cap="flat">
            <a:noFill/>
            <a:miter lim="800000"/>
            <a:headEnd type="none" w="med" len="med"/>
            <a:tailEnd type="none" w="med" len="med"/>
          </a:ln>
        </p:spPr>
        <p:txBody>
          <a:bodyPr wrap="none" lIns="0" tIns="0" rIns="0" bIns="0">
            <a:spAutoFit/>
          </a:bodyPr>
          <a:lstStyle/>
          <a:p>
            <a:pPr>
              <a:tabLst>
                <a:tab pos="750067" algn="l"/>
              </a:tabLst>
            </a:pPr>
            <a:r>
              <a:rPr lang="en-US" dirty="0">
                <a:cs typeface="Helvetica" charset="0"/>
              </a:rPr>
              <a:t>(0,0)</a:t>
            </a:r>
          </a:p>
        </p:txBody>
      </p:sp>
      <p:sp>
        <p:nvSpPr>
          <p:cNvPr id="139287" name="Line 23"/>
          <p:cNvSpPr>
            <a:spLocks noChangeShapeType="1"/>
          </p:cNvSpPr>
          <p:nvPr/>
        </p:nvSpPr>
        <p:spPr bwMode="auto">
          <a:xfrm>
            <a:off x="160734" y="4446984"/>
            <a:ext cx="4371082" cy="0"/>
          </a:xfrm>
          <a:prstGeom prst="line">
            <a:avLst/>
          </a:prstGeom>
          <a:noFill/>
          <a:ln w="63500" cap="flat">
            <a:solidFill>
              <a:srgbClr val="0000FF"/>
            </a:solidFill>
            <a:prstDash val="solid"/>
            <a:miter lim="800000"/>
            <a:headEnd type="none" w="med" len="med"/>
            <a:tailEnd type="none" w="med" len="med"/>
          </a:ln>
        </p:spPr>
        <p:txBody>
          <a:bodyPr lIns="0" tIns="0" rIns="0" bIns="0"/>
          <a:lstStyle/>
          <a:p>
            <a:endParaRPr lang="en-US"/>
          </a:p>
        </p:txBody>
      </p:sp>
      <p:sp>
        <p:nvSpPr>
          <p:cNvPr id="139288" name="Line 24"/>
          <p:cNvSpPr>
            <a:spLocks noChangeShapeType="1"/>
          </p:cNvSpPr>
          <p:nvPr/>
        </p:nvSpPr>
        <p:spPr bwMode="auto">
          <a:xfrm>
            <a:off x="160734" y="3759398"/>
            <a:ext cx="4371082" cy="0"/>
          </a:xfrm>
          <a:prstGeom prst="line">
            <a:avLst/>
          </a:prstGeom>
          <a:noFill/>
          <a:ln w="63500" cap="flat">
            <a:solidFill>
              <a:srgbClr val="0000FF"/>
            </a:solidFill>
            <a:prstDash val="solid"/>
            <a:miter lim="800000"/>
            <a:headEnd type="none" w="med" len="med"/>
            <a:tailEnd type="none" w="med" len="med"/>
          </a:ln>
        </p:spPr>
        <p:txBody>
          <a:bodyPr lIns="0" tIns="0" rIns="0" bIns="0"/>
          <a:lstStyle/>
          <a:p>
            <a:endParaRPr lang="en-US"/>
          </a:p>
        </p:txBody>
      </p:sp>
      <p:sp>
        <p:nvSpPr>
          <p:cNvPr id="139289" name="Line 25"/>
          <p:cNvSpPr>
            <a:spLocks noChangeShapeType="1"/>
          </p:cNvSpPr>
          <p:nvPr/>
        </p:nvSpPr>
        <p:spPr bwMode="auto">
          <a:xfrm>
            <a:off x="160734" y="3107531"/>
            <a:ext cx="4371082" cy="0"/>
          </a:xfrm>
          <a:prstGeom prst="line">
            <a:avLst/>
          </a:prstGeom>
          <a:noFill/>
          <a:ln w="63500" cap="flat">
            <a:solidFill>
              <a:srgbClr val="0000FF"/>
            </a:solidFill>
            <a:prstDash val="solid"/>
            <a:miter lim="800000"/>
            <a:headEnd type="none" w="med" len="med"/>
            <a:tailEnd type="none" w="med" len="med"/>
          </a:ln>
        </p:spPr>
        <p:txBody>
          <a:bodyPr lIns="0" tIns="0" rIns="0" bIns="0"/>
          <a:lstStyle/>
          <a:p>
            <a:endParaRPr lang="en-US"/>
          </a:p>
        </p:txBody>
      </p:sp>
      <p:sp>
        <p:nvSpPr>
          <p:cNvPr id="29" name="Rectangle 1"/>
          <p:cNvSpPr txBox="1">
            <a:spLocks noChangeArrowheads="1"/>
          </p:cNvSpPr>
          <p:nvPr/>
        </p:nvSpPr>
        <p:spPr>
          <a:xfrm>
            <a:off x="457200" y="76200"/>
            <a:ext cx="8229600" cy="1143000"/>
          </a:xfrm>
          <a:prstGeom prst="rect">
            <a:avLst/>
          </a:prstGeom>
          <a:ln/>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tab pos="857220" algn="l"/>
              </a:tabLst>
              <a:defRPr/>
            </a:pPr>
            <a:r>
              <a:rPr kumimoji="0" lang="en-US" sz="4400" b="0" i="0" u="none" strike="noStrike" kern="1200" cap="none" spc="0" normalizeH="0" baseline="0" noProof="0">
                <a:ln>
                  <a:noFill/>
                </a:ln>
                <a:solidFill>
                  <a:srgbClr val="4D4D4D"/>
                </a:solidFill>
                <a:effectLst/>
                <a:uLnTx/>
                <a:uFillTx/>
                <a:latin typeface="+mj-lt"/>
                <a:ea typeface="+mj-ea"/>
                <a:cs typeface="+mj-cs"/>
              </a:rPr>
              <a:t>Lattice waves</a:t>
            </a:r>
            <a:endParaRPr kumimoji="0" lang="en-US" sz="4400" b="0" i="0" u="none" strike="noStrike" kern="1200" cap="none" spc="0" normalizeH="0" baseline="0" noProof="0" dirty="0">
              <a:ln>
                <a:noFill/>
              </a:ln>
              <a:solidFill>
                <a:srgbClr val="4D4D4D"/>
              </a:solidFill>
              <a:effectLst/>
              <a:uLnTx/>
              <a:uFillTx/>
              <a:latin typeface="+mj-lt"/>
              <a:ea typeface="+mj-ea"/>
              <a:cs typeface="+mj-cs"/>
            </a:endParaRPr>
          </a:p>
        </p:txBody>
      </p:sp>
      <p:sp>
        <p:nvSpPr>
          <p:cNvPr id="30" name="Rectangle 8"/>
          <p:cNvSpPr>
            <a:spLocks/>
          </p:cNvSpPr>
          <p:nvPr/>
        </p:nvSpPr>
        <p:spPr bwMode="auto">
          <a:xfrm>
            <a:off x="1689943" y="1397913"/>
            <a:ext cx="1497974" cy="430887"/>
          </a:xfrm>
          <a:prstGeom prst="rect">
            <a:avLst/>
          </a:prstGeom>
          <a:noFill/>
          <a:ln w="12700" cap="flat">
            <a:noFill/>
            <a:miter lim="800000"/>
            <a:headEnd type="none" w="med" len="med"/>
            <a:tailEnd type="none" w="med" len="med"/>
          </a:ln>
        </p:spPr>
        <p:txBody>
          <a:bodyPr wrap="none" lIns="0" tIns="0" rIns="0" bIns="0">
            <a:spAutoFit/>
          </a:bodyPr>
          <a:lstStyle/>
          <a:p>
            <a:pPr>
              <a:tabLst>
                <a:tab pos="750067" algn="l"/>
              </a:tabLst>
            </a:pPr>
            <a:r>
              <a:rPr lang="en-US" sz="2800" b="1" dirty="0">
                <a:cs typeface="Helvetica" charset="0"/>
              </a:rPr>
              <a:t>real space</a:t>
            </a:r>
          </a:p>
        </p:txBody>
      </p:sp>
      <p:sp>
        <p:nvSpPr>
          <p:cNvPr id="31" name="Rectangle 9"/>
          <p:cNvSpPr>
            <a:spLocks/>
          </p:cNvSpPr>
          <p:nvPr/>
        </p:nvSpPr>
        <p:spPr bwMode="auto">
          <a:xfrm>
            <a:off x="5836667" y="1397913"/>
            <a:ext cx="2393989" cy="430887"/>
          </a:xfrm>
          <a:prstGeom prst="rect">
            <a:avLst/>
          </a:prstGeom>
          <a:noFill/>
          <a:ln w="12700" cap="flat">
            <a:noFill/>
            <a:miter lim="800000"/>
            <a:headEnd type="none" w="med" len="med"/>
            <a:tailEnd type="none" w="med" len="med"/>
          </a:ln>
        </p:spPr>
        <p:txBody>
          <a:bodyPr wrap="none" lIns="0" tIns="0" rIns="0" bIns="0">
            <a:spAutoFit/>
          </a:bodyPr>
          <a:lstStyle/>
          <a:p>
            <a:pPr>
              <a:tabLst>
                <a:tab pos="750067" algn="l"/>
              </a:tabLst>
            </a:pPr>
            <a:r>
              <a:rPr lang="en-US" sz="2800" b="1" dirty="0">
                <a:cs typeface="Helvetica" charset="0"/>
              </a:rPr>
              <a:t>reciprocal space</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a:blip r:embed="rId2"/>
          <a:srcRect/>
          <a:stretch>
            <a:fillRect/>
          </a:stretch>
        </p:blipFill>
        <p:spPr bwMode="auto">
          <a:xfrm>
            <a:off x="464344" y="2696766"/>
            <a:ext cx="4080867" cy="2205633"/>
          </a:xfrm>
          <a:prstGeom prst="rect">
            <a:avLst/>
          </a:prstGeom>
          <a:noFill/>
          <a:ln w="25400" cap="flat">
            <a:noFill/>
            <a:miter lim="800000"/>
            <a:headEnd/>
            <a:tailEnd/>
          </a:ln>
        </p:spPr>
      </p:pic>
      <p:grpSp>
        <p:nvGrpSpPr>
          <p:cNvPr id="2" name="Group 3"/>
          <p:cNvGrpSpPr>
            <a:grpSpLocks/>
          </p:cNvGrpSpPr>
          <p:nvPr/>
        </p:nvGrpSpPr>
        <p:grpSpPr bwMode="auto">
          <a:xfrm>
            <a:off x="5810995" y="2933403"/>
            <a:ext cx="2100709" cy="1504652"/>
            <a:chOff x="0" y="0"/>
            <a:chExt cx="1881" cy="1347"/>
          </a:xfrm>
        </p:grpSpPr>
        <p:sp>
          <p:nvSpPr>
            <p:cNvPr id="140292" name="Line 4"/>
            <p:cNvSpPr>
              <a:spLocks noChangeShapeType="1"/>
            </p:cNvSpPr>
            <p:nvPr/>
          </p:nvSpPr>
          <p:spPr bwMode="auto">
            <a:xfrm>
              <a:off x="0" y="1331"/>
              <a:ext cx="1881" cy="0"/>
            </a:xfrm>
            <a:prstGeom prst="line">
              <a:avLst/>
            </a:prstGeom>
            <a:no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40293" name="Line 5"/>
            <p:cNvSpPr>
              <a:spLocks noChangeShapeType="1"/>
            </p:cNvSpPr>
            <p:nvPr/>
          </p:nvSpPr>
          <p:spPr bwMode="auto">
            <a:xfrm rot="10800000" flipH="1">
              <a:off x="0" y="0"/>
              <a:ext cx="0" cy="1347"/>
            </a:xfrm>
            <a:prstGeom prst="line">
              <a:avLst/>
            </a:prstGeom>
            <a:noFill/>
            <a:ln w="25400" cap="flat">
              <a:solidFill>
                <a:schemeClr val="tx1"/>
              </a:solidFill>
              <a:prstDash val="solid"/>
              <a:miter lim="800000"/>
              <a:headEnd type="none" w="med" len="med"/>
              <a:tailEnd type="none" w="med" len="med"/>
            </a:ln>
          </p:spPr>
          <p:txBody>
            <a:bodyPr lIns="0" tIns="0" rIns="0" bIns="0"/>
            <a:lstStyle/>
            <a:p>
              <a:endParaRPr lang="en-US"/>
            </a:p>
          </p:txBody>
        </p:sp>
      </p:grpSp>
      <p:sp>
        <p:nvSpPr>
          <p:cNvPr id="140294" name="Oval 6"/>
          <p:cNvSpPr>
            <a:spLocks/>
          </p:cNvSpPr>
          <p:nvPr/>
        </p:nvSpPr>
        <p:spPr bwMode="auto">
          <a:xfrm>
            <a:off x="5715000" y="4268391"/>
            <a:ext cx="241102" cy="258961"/>
          </a:xfrm>
          <a:prstGeom prst="ellipse">
            <a:avLst/>
          </a:prstGeom>
          <a:solidFill>
            <a:srgbClr val="91119A"/>
          </a:solidFill>
          <a:ln w="25400" cap="flat">
            <a:noFill/>
            <a:miter lim="800000"/>
            <a:headEnd type="none" w="med" len="med"/>
            <a:tailEnd type="none" w="med" len="med"/>
          </a:ln>
        </p:spPr>
        <p:txBody>
          <a:bodyPr lIns="0" tIns="0" rIns="0" bIns="0"/>
          <a:lstStyle/>
          <a:p>
            <a:endParaRPr lang="en-US"/>
          </a:p>
        </p:txBody>
      </p:sp>
      <p:sp>
        <p:nvSpPr>
          <p:cNvPr id="140295" name="Oval 7"/>
          <p:cNvSpPr>
            <a:spLocks/>
          </p:cNvSpPr>
          <p:nvPr/>
        </p:nvSpPr>
        <p:spPr bwMode="auto">
          <a:xfrm>
            <a:off x="6241852" y="4268391"/>
            <a:ext cx="241102" cy="258961"/>
          </a:xfrm>
          <a:prstGeom prst="ellipse">
            <a:avLst/>
          </a:prstGeom>
          <a:solidFill>
            <a:srgbClr val="91119A"/>
          </a:solidFill>
          <a:ln w="25400" cap="flat">
            <a:noFill/>
            <a:miter lim="800000"/>
            <a:headEnd type="none" w="med" len="med"/>
            <a:tailEnd type="none" w="med" len="med"/>
          </a:ln>
        </p:spPr>
        <p:txBody>
          <a:bodyPr lIns="0" tIns="0" rIns="0" bIns="0"/>
          <a:lstStyle/>
          <a:p>
            <a:endParaRPr lang="en-US"/>
          </a:p>
        </p:txBody>
      </p:sp>
      <p:sp>
        <p:nvSpPr>
          <p:cNvPr id="140298" name="Oval 10"/>
          <p:cNvSpPr>
            <a:spLocks/>
          </p:cNvSpPr>
          <p:nvPr/>
        </p:nvSpPr>
        <p:spPr bwMode="auto">
          <a:xfrm>
            <a:off x="6706196" y="4268391"/>
            <a:ext cx="241102" cy="258961"/>
          </a:xfrm>
          <a:prstGeom prst="ellipse">
            <a:avLst/>
          </a:prstGeom>
          <a:solidFill>
            <a:srgbClr val="91119A"/>
          </a:solidFill>
          <a:ln w="25400" cap="flat">
            <a:noFill/>
            <a:miter lim="800000"/>
            <a:headEnd type="none" w="med" len="med"/>
            <a:tailEnd type="none" w="med" len="med"/>
          </a:ln>
        </p:spPr>
        <p:txBody>
          <a:bodyPr lIns="0" tIns="0" rIns="0" bIns="0"/>
          <a:lstStyle/>
          <a:p>
            <a:endParaRPr lang="en-US"/>
          </a:p>
        </p:txBody>
      </p:sp>
      <p:sp>
        <p:nvSpPr>
          <p:cNvPr id="140299" name="Line 11"/>
          <p:cNvSpPr>
            <a:spLocks noChangeShapeType="1"/>
          </p:cNvSpPr>
          <p:nvPr/>
        </p:nvSpPr>
        <p:spPr bwMode="auto">
          <a:xfrm>
            <a:off x="164084" y="4782964"/>
            <a:ext cx="4372198" cy="0"/>
          </a:xfrm>
          <a:prstGeom prst="line">
            <a:avLst/>
          </a:prstGeom>
          <a:noFill/>
          <a:ln w="63500" cap="flat">
            <a:solidFill>
              <a:srgbClr val="FF0000"/>
            </a:solidFill>
            <a:prstDash val="solid"/>
            <a:miter lim="800000"/>
            <a:headEnd type="none" w="med" len="med"/>
            <a:tailEnd type="none" w="med" len="med"/>
          </a:ln>
        </p:spPr>
        <p:txBody>
          <a:bodyPr lIns="0" tIns="0" rIns="0" bIns="0"/>
          <a:lstStyle/>
          <a:p>
            <a:endParaRPr lang="en-US"/>
          </a:p>
        </p:txBody>
      </p:sp>
      <p:sp>
        <p:nvSpPr>
          <p:cNvPr id="140300" name="Line 12"/>
          <p:cNvSpPr>
            <a:spLocks noChangeShapeType="1"/>
          </p:cNvSpPr>
          <p:nvPr/>
        </p:nvSpPr>
        <p:spPr bwMode="auto">
          <a:xfrm>
            <a:off x="164084" y="3434581"/>
            <a:ext cx="4372198" cy="0"/>
          </a:xfrm>
          <a:prstGeom prst="line">
            <a:avLst/>
          </a:prstGeom>
          <a:noFill/>
          <a:ln w="63500" cap="flat">
            <a:solidFill>
              <a:srgbClr val="FF0000"/>
            </a:solidFill>
            <a:prstDash val="solid"/>
            <a:miter lim="800000"/>
            <a:headEnd type="none" w="med" len="med"/>
            <a:tailEnd type="none" w="med" len="med"/>
          </a:ln>
        </p:spPr>
        <p:txBody>
          <a:bodyPr lIns="0" tIns="0" rIns="0" bIns="0"/>
          <a:lstStyle/>
          <a:p>
            <a:endParaRPr lang="en-US"/>
          </a:p>
        </p:txBody>
      </p:sp>
      <p:sp>
        <p:nvSpPr>
          <p:cNvPr id="140301" name="Oval 13"/>
          <p:cNvSpPr>
            <a:spLocks/>
          </p:cNvSpPr>
          <p:nvPr/>
        </p:nvSpPr>
        <p:spPr bwMode="auto">
          <a:xfrm>
            <a:off x="5715000" y="3509367"/>
            <a:ext cx="241102" cy="258961"/>
          </a:xfrm>
          <a:prstGeom prst="ellipse">
            <a:avLst/>
          </a:prstGeom>
          <a:solidFill>
            <a:srgbClr val="91119A"/>
          </a:solidFill>
          <a:ln w="25400" cap="flat">
            <a:noFill/>
            <a:miter lim="800000"/>
            <a:headEnd type="none" w="med" len="med"/>
            <a:tailEnd type="none" w="med" len="med"/>
          </a:ln>
        </p:spPr>
        <p:txBody>
          <a:bodyPr lIns="0" tIns="0" rIns="0" bIns="0"/>
          <a:lstStyle/>
          <a:p>
            <a:endParaRPr lang="en-US"/>
          </a:p>
        </p:txBody>
      </p:sp>
      <p:sp>
        <p:nvSpPr>
          <p:cNvPr id="140302" name="Oval 14"/>
          <p:cNvSpPr>
            <a:spLocks/>
          </p:cNvSpPr>
          <p:nvPr/>
        </p:nvSpPr>
        <p:spPr bwMode="auto">
          <a:xfrm>
            <a:off x="5715000" y="2768203"/>
            <a:ext cx="241102" cy="258961"/>
          </a:xfrm>
          <a:prstGeom prst="ellipse">
            <a:avLst/>
          </a:prstGeom>
          <a:solidFill>
            <a:srgbClr val="91119A"/>
          </a:solidFill>
          <a:ln w="25400" cap="flat">
            <a:noFill/>
            <a:miter lim="800000"/>
            <a:headEnd type="none" w="med" len="med"/>
            <a:tailEnd type="none" w="med" len="med"/>
          </a:ln>
        </p:spPr>
        <p:txBody>
          <a:bodyPr lIns="0" tIns="0" rIns="0" bIns="0"/>
          <a:lstStyle/>
          <a:p>
            <a:endParaRPr lang="en-US"/>
          </a:p>
        </p:txBody>
      </p:sp>
      <p:grpSp>
        <p:nvGrpSpPr>
          <p:cNvPr id="3" name="Group 15"/>
          <p:cNvGrpSpPr>
            <a:grpSpLocks/>
          </p:cNvGrpSpPr>
          <p:nvPr/>
        </p:nvGrpSpPr>
        <p:grpSpPr bwMode="auto">
          <a:xfrm>
            <a:off x="91530" y="2241352"/>
            <a:ext cx="6322179" cy="2491383"/>
            <a:chOff x="0" y="0"/>
            <a:chExt cx="5663" cy="2232"/>
          </a:xfrm>
        </p:grpSpPr>
        <p:sp>
          <p:nvSpPr>
            <p:cNvPr id="140304" name="Rectangle 16"/>
            <p:cNvSpPr>
              <a:spLocks/>
            </p:cNvSpPr>
            <p:nvPr/>
          </p:nvSpPr>
          <p:spPr bwMode="auto">
            <a:xfrm>
              <a:off x="0" y="560"/>
              <a:ext cx="99" cy="248"/>
            </a:xfrm>
            <a:prstGeom prst="rect">
              <a:avLst/>
            </a:prstGeom>
            <a:noFill/>
            <a:ln w="12700" cap="flat">
              <a:noFill/>
              <a:miter lim="800000"/>
              <a:headEnd type="none" w="med" len="med"/>
              <a:tailEnd type="none" w="med" len="med"/>
            </a:ln>
          </p:spPr>
          <p:txBody>
            <a:bodyPr wrap="none" lIns="0" tIns="0" rIns="0" bIns="0">
              <a:spAutoFit/>
            </a:bodyPr>
            <a:lstStyle/>
            <a:p>
              <a:pPr>
                <a:tabLst>
                  <a:tab pos="750067" algn="l"/>
                </a:tabLst>
              </a:pPr>
              <a:r>
                <a:rPr lang="en-US" dirty="0">
                  <a:cs typeface="Helvetica" charset="0"/>
                </a:rPr>
                <a:t>a</a:t>
              </a:r>
            </a:p>
          </p:txBody>
        </p:sp>
        <p:sp>
          <p:nvSpPr>
            <p:cNvPr id="140305" name="Rectangle 17"/>
            <p:cNvSpPr>
              <a:spLocks/>
            </p:cNvSpPr>
            <p:nvPr/>
          </p:nvSpPr>
          <p:spPr bwMode="auto">
            <a:xfrm>
              <a:off x="904" y="0"/>
              <a:ext cx="109" cy="248"/>
            </a:xfrm>
            <a:prstGeom prst="rect">
              <a:avLst/>
            </a:prstGeom>
            <a:noFill/>
            <a:ln w="12700" cap="flat">
              <a:noFill/>
              <a:miter lim="800000"/>
              <a:headEnd type="none" w="med" len="med"/>
              <a:tailEnd type="none" w="med" len="med"/>
            </a:ln>
          </p:spPr>
          <p:txBody>
            <a:bodyPr wrap="none" lIns="0" tIns="0" rIns="0" bIns="0">
              <a:spAutoFit/>
            </a:bodyPr>
            <a:lstStyle/>
            <a:p>
              <a:pPr>
                <a:tabLst>
                  <a:tab pos="750067" algn="l"/>
                </a:tabLst>
              </a:pPr>
              <a:r>
                <a:rPr lang="en-US" dirty="0">
                  <a:cs typeface="Helvetica" charset="0"/>
                </a:rPr>
                <a:t>b</a:t>
              </a:r>
            </a:p>
          </p:txBody>
        </p:sp>
        <p:sp>
          <p:nvSpPr>
            <p:cNvPr id="140306" name="Rectangle 18"/>
            <p:cNvSpPr>
              <a:spLocks/>
            </p:cNvSpPr>
            <p:nvPr/>
          </p:nvSpPr>
          <p:spPr bwMode="auto">
            <a:xfrm>
              <a:off x="4638" y="1336"/>
              <a:ext cx="395" cy="248"/>
            </a:xfrm>
            <a:prstGeom prst="rect">
              <a:avLst/>
            </a:prstGeom>
            <a:noFill/>
            <a:ln w="12700" cap="flat">
              <a:noFill/>
              <a:miter lim="800000"/>
              <a:headEnd type="none" w="med" len="med"/>
              <a:tailEnd type="none" w="med" len="med"/>
            </a:ln>
          </p:spPr>
          <p:txBody>
            <a:bodyPr wrap="none" lIns="0" tIns="0" rIns="0" bIns="0">
              <a:spAutoFit/>
            </a:bodyPr>
            <a:lstStyle/>
            <a:p>
              <a:pPr>
                <a:tabLst>
                  <a:tab pos="750067" algn="l"/>
                </a:tabLst>
              </a:pPr>
              <a:r>
                <a:rPr lang="en-US" dirty="0">
                  <a:cs typeface="Helvetica" charset="0"/>
                </a:rPr>
                <a:t>2π/a</a:t>
              </a:r>
            </a:p>
          </p:txBody>
        </p:sp>
        <p:sp>
          <p:nvSpPr>
            <p:cNvPr id="140307" name="Rectangle 19"/>
            <p:cNvSpPr>
              <a:spLocks/>
            </p:cNvSpPr>
            <p:nvPr/>
          </p:nvSpPr>
          <p:spPr bwMode="auto">
            <a:xfrm>
              <a:off x="5254" y="1984"/>
              <a:ext cx="409" cy="248"/>
            </a:xfrm>
            <a:prstGeom prst="rect">
              <a:avLst/>
            </a:prstGeom>
            <a:noFill/>
            <a:ln w="12700" cap="flat">
              <a:noFill/>
              <a:miter lim="800000"/>
              <a:headEnd type="none" w="med" len="med"/>
              <a:tailEnd type="none" w="med" len="med"/>
            </a:ln>
          </p:spPr>
          <p:txBody>
            <a:bodyPr wrap="none" lIns="0" tIns="0" rIns="0" bIns="0">
              <a:spAutoFit/>
            </a:bodyPr>
            <a:lstStyle/>
            <a:p>
              <a:pPr>
                <a:tabLst>
                  <a:tab pos="750067" algn="l"/>
                </a:tabLst>
              </a:pPr>
              <a:r>
                <a:rPr lang="en-US" dirty="0">
                  <a:cs typeface="Helvetica" charset="0"/>
                </a:rPr>
                <a:t>2π/b</a:t>
              </a:r>
            </a:p>
          </p:txBody>
        </p:sp>
      </p:grpSp>
      <p:sp>
        <p:nvSpPr>
          <p:cNvPr id="140308" name="Line 20"/>
          <p:cNvSpPr>
            <a:spLocks noChangeShapeType="1"/>
          </p:cNvSpPr>
          <p:nvPr/>
        </p:nvSpPr>
        <p:spPr bwMode="auto">
          <a:xfrm>
            <a:off x="164084" y="4122167"/>
            <a:ext cx="4372198" cy="0"/>
          </a:xfrm>
          <a:prstGeom prst="line">
            <a:avLst/>
          </a:prstGeom>
          <a:noFill/>
          <a:ln w="63500" cap="flat">
            <a:solidFill>
              <a:srgbClr val="FF0000"/>
            </a:solidFill>
            <a:prstDash val="solid"/>
            <a:miter lim="800000"/>
            <a:headEnd type="none" w="med" len="med"/>
            <a:tailEnd type="none" w="med" len="med"/>
          </a:ln>
        </p:spPr>
        <p:txBody>
          <a:bodyPr lIns="0" tIns="0" rIns="0" bIns="0"/>
          <a:lstStyle/>
          <a:p>
            <a:endParaRPr lang="en-US"/>
          </a:p>
        </p:txBody>
      </p:sp>
      <p:sp>
        <p:nvSpPr>
          <p:cNvPr id="140309" name="Line 21"/>
          <p:cNvSpPr>
            <a:spLocks noChangeShapeType="1"/>
          </p:cNvSpPr>
          <p:nvPr/>
        </p:nvSpPr>
        <p:spPr bwMode="auto">
          <a:xfrm>
            <a:off x="164084" y="4782964"/>
            <a:ext cx="4372198" cy="0"/>
          </a:xfrm>
          <a:prstGeom prst="line">
            <a:avLst/>
          </a:prstGeom>
          <a:noFill/>
          <a:ln w="63500" cap="flat">
            <a:solidFill>
              <a:srgbClr val="FF0000"/>
            </a:solidFill>
            <a:prstDash val="solid"/>
            <a:miter lim="800000"/>
            <a:headEnd type="none" w="med" len="med"/>
            <a:tailEnd type="none" w="med" len="med"/>
          </a:ln>
        </p:spPr>
        <p:txBody>
          <a:bodyPr lIns="0" tIns="0" rIns="0" bIns="0"/>
          <a:lstStyle/>
          <a:p>
            <a:endParaRPr lang="en-US"/>
          </a:p>
        </p:txBody>
      </p:sp>
      <p:sp>
        <p:nvSpPr>
          <p:cNvPr id="140310" name="Line 22"/>
          <p:cNvSpPr>
            <a:spLocks noChangeShapeType="1"/>
          </p:cNvSpPr>
          <p:nvPr/>
        </p:nvSpPr>
        <p:spPr bwMode="auto">
          <a:xfrm>
            <a:off x="164084" y="3434581"/>
            <a:ext cx="4372198" cy="0"/>
          </a:xfrm>
          <a:prstGeom prst="line">
            <a:avLst/>
          </a:prstGeom>
          <a:noFill/>
          <a:ln w="63500" cap="flat">
            <a:solidFill>
              <a:srgbClr val="FF0000"/>
            </a:solidFill>
            <a:prstDash val="solid"/>
            <a:miter lim="800000"/>
            <a:headEnd type="none" w="med" len="med"/>
            <a:tailEnd type="none" w="med" len="med"/>
          </a:ln>
        </p:spPr>
        <p:txBody>
          <a:bodyPr lIns="0" tIns="0" rIns="0" bIns="0"/>
          <a:lstStyle/>
          <a:p>
            <a:endParaRPr lang="en-US"/>
          </a:p>
        </p:txBody>
      </p:sp>
      <p:sp>
        <p:nvSpPr>
          <p:cNvPr id="140311" name="Line 23"/>
          <p:cNvSpPr>
            <a:spLocks noChangeShapeType="1"/>
          </p:cNvSpPr>
          <p:nvPr/>
        </p:nvSpPr>
        <p:spPr bwMode="auto">
          <a:xfrm>
            <a:off x="164084" y="2782714"/>
            <a:ext cx="4372198" cy="0"/>
          </a:xfrm>
          <a:prstGeom prst="line">
            <a:avLst/>
          </a:prstGeom>
          <a:noFill/>
          <a:ln w="63500" cap="flat">
            <a:solidFill>
              <a:srgbClr val="FF0000"/>
            </a:solidFill>
            <a:prstDash val="solid"/>
            <a:miter lim="800000"/>
            <a:headEnd type="none" w="med" len="med"/>
            <a:tailEnd type="none" w="med" len="med"/>
          </a:ln>
        </p:spPr>
        <p:txBody>
          <a:bodyPr lIns="0" tIns="0" rIns="0" bIns="0"/>
          <a:lstStyle/>
          <a:p>
            <a:endParaRPr lang="en-US"/>
          </a:p>
        </p:txBody>
      </p:sp>
      <p:sp>
        <p:nvSpPr>
          <p:cNvPr id="140312" name="Line 24"/>
          <p:cNvSpPr>
            <a:spLocks noChangeShapeType="1"/>
          </p:cNvSpPr>
          <p:nvPr/>
        </p:nvSpPr>
        <p:spPr bwMode="auto">
          <a:xfrm>
            <a:off x="164084" y="4461495"/>
            <a:ext cx="4372198" cy="0"/>
          </a:xfrm>
          <a:prstGeom prst="line">
            <a:avLst/>
          </a:prstGeom>
          <a:noFill/>
          <a:ln w="63500" cap="flat">
            <a:solidFill>
              <a:srgbClr val="FF0000"/>
            </a:solidFill>
            <a:prstDash val="solid"/>
            <a:miter lim="800000"/>
            <a:headEnd type="none" w="med" len="med"/>
            <a:tailEnd type="none" w="med" len="med"/>
          </a:ln>
        </p:spPr>
        <p:txBody>
          <a:bodyPr lIns="0" tIns="0" rIns="0" bIns="0"/>
          <a:lstStyle/>
          <a:p>
            <a:endParaRPr lang="en-US"/>
          </a:p>
        </p:txBody>
      </p:sp>
      <p:sp>
        <p:nvSpPr>
          <p:cNvPr id="140313" name="Line 25"/>
          <p:cNvSpPr>
            <a:spLocks noChangeShapeType="1"/>
          </p:cNvSpPr>
          <p:nvPr/>
        </p:nvSpPr>
        <p:spPr bwMode="auto">
          <a:xfrm>
            <a:off x="164084" y="3782839"/>
            <a:ext cx="4372198" cy="0"/>
          </a:xfrm>
          <a:prstGeom prst="line">
            <a:avLst/>
          </a:prstGeom>
          <a:noFill/>
          <a:ln w="63500" cap="flat">
            <a:solidFill>
              <a:srgbClr val="FF0000"/>
            </a:solidFill>
            <a:prstDash val="solid"/>
            <a:miter lim="800000"/>
            <a:headEnd type="none" w="med" len="med"/>
            <a:tailEnd type="none" w="med" len="med"/>
          </a:ln>
        </p:spPr>
        <p:txBody>
          <a:bodyPr lIns="0" tIns="0" rIns="0" bIns="0"/>
          <a:lstStyle/>
          <a:p>
            <a:endParaRPr lang="en-US"/>
          </a:p>
        </p:txBody>
      </p:sp>
      <p:sp>
        <p:nvSpPr>
          <p:cNvPr id="140314" name="Line 26"/>
          <p:cNvSpPr>
            <a:spLocks noChangeShapeType="1"/>
          </p:cNvSpPr>
          <p:nvPr/>
        </p:nvSpPr>
        <p:spPr bwMode="auto">
          <a:xfrm>
            <a:off x="164084" y="3130972"/>
            <a:ext cx="4372198" cy="0"/>
          </a:xfrm>
          <a:prstGeom prst="line">
            <a:avLst/>
          </a:prstGeom>
          <a:noFill/>
          <a:ln w="63500" cap="flat">
            <a:solidFill>
              <a:srgbClr val="FF0000"/>
            </a:solidFill>
            <a:prstDash val="solid"/>
            <a:miter lim="800000"/>
            <a:headEnd type="none" w="med" len="med"/>
            <a:tailEnd type="none" w="med" len="med"/>
          </a:ln>
        </p:spPr>
        <p:txBody>
          <a:bodyPr lIns="0" tIns="0" rIns="0" bIns="0"/>
          <a:lstStyle/>
          <a:p>
            <a:endParaRPr lang="en-US"/>
          </a:p>
        </p:txBody>
      </p:sp>
      <p:sp>
        <p:nvSpPr>
          <p:cNvPr id="140315" name="Rectangle 27"/>
          <p:cNvSpPr>
            <a:spLocks/>
          </p:cNvSpPr>
          <p:nvPr/>
        </p:nvSpPr>
        <p:spPr bwMode="auto">
          <a:xfrm>
            <a:off x="5170289" y="4330899"/>
            <a:ext cx="432811" cy="276999"/>
          </a:xfrm>
          <a:prstGeom prst="rect">
            <a:avLst/>
          </a:prstGeom>
          <a:noFill/>
          <a:ln w="12700" cap="flat">
            <a:noFill/>
            <a:miter lim="800000"/>
            <a:headEnd type="none" w="med" len="med"/>
            <a:tailEnd type="none" w="med" len="med"/>
          </a:ln>
        </p:spPr>
        <p:txBody>
          <a:bodyPr wrap="none" lIns="0" tIns="0" rIns="0" bIns="0">
            <a:spAutoFit/>
          </a:bodyPr>
          <a:lstStyle/>
          <a:p>
            <a:pPr>
              <a:tabLst>
                <a:tab pos="750067" algn="l"/>
              </a:tabLst>
            </a:pPr>
            <a:r>
              <a:rPr lang="en-US" dirty="0">
                <a:cs typeface="Helvetica" charset="0"/>
              </a:rPr>
              <a:t>(0,0)</a:t>
            </a:r>
          </a:p>
        </p:txBody>
      </p:sp>
      <p:sp>
        <p:nvSpPr>
          <p:cNvPr id="140317" name="Line 29"/>
          <p:cNvSpPr>
            <a:spLocks noChangeShapeType="1"/>
          </p:cNvSpPr>
          <p:nvPr/>
        </p:nvSpPr>
        <p:spPr bwMode="auto">
          <a:xfrm>
            <a:off x="160734" y="4938117"/>
            <a:ext cx="4371082" cy="0"/>
          </a:xfrm>
          <a:prstGeom prst="line">
            <a:avLst/>
          </a:prstGeom>
          <a:noFill/>
          <a:ln w="63500" cap="flat">
            <a:solidFill>
              <a:srgbClr val="0000FF"/>
            </a:solidFill>
            <a:prstDash val="solid"/>
            <a:miter lim="800000"/>
            <a:headEnd type="none" w="med" len="med"/>
            <a:tailEnd type="none" w="med" len="med"/>
          </a:ln>
        </p:spPr>
        <p:txBody>
          <a:bodyPr lIns="0" tIns="0" rIns="0" bIns="0"/>
          <a:lstStyle/>
          <a:p>
            <a:endParaRPr lang="en-US"/>
          </a:p>
        </p:txBody>
      </p:sp>
      <p:sp>
        <p:nvSpPr>
          <p:cNvPr id="140318" name="Line 30"/>
          <p:cNvSpPr>
            <a:spLocks noChangeShapeType="1"/>
          </p:cNvSpPr>
          <p:nvPr/>
        </p:nvSpPr>
        <p:spPr bwMode="auto">
          <a:xfrm>
            <a:off x="160734" y="3589734"/>
            <a:ext cx="4371082" cy="0"/>
          </a:xfrm>
          <a:prstGeom prst="line">
            <a:avLst/>
          </a:prstGeom>
          <a:noFill/>
          <a:ln w="63500" cap="flat">
            <a:solidFill>
              <a:srgbClr val="0000FF"/>
            </a:solidFill>
            <a:prstDash val="solid"/>
            <a:miter lim="800000"/>
            <a:headEnd type="none" w="med" len="med"/>
            <a:tailEnd type="none" w="med" len="med"/>
          </a:ln>
        </p:spPr>
        <p:txBody>
          <a:bodyPr lIns="0" tIns="0" rIns="0" bIns="0"/>
          <a:lstStyle/>
          <a:p>
            <a:endParaRPr lang="en-US"/>
          </a:p>
        </p:txBody>
      </p:sp>
      <p:sp>
        <p:nvSpPr>
          <p:cNvPr id="140319" name="Line 31"/>
          <p:cNvSpPr>
            <a:spLocks noChangeShapeType="1"/>
          </p:cNvSpPr>
          <p:nvPr/>
        </p:nvSpPr>
        <p:spPr bwMode="auto">
          <a:xfrm>
            <a:off x="160734" y="4277320"/>
            <a:ext cx="4371082" cy="0"/>
          </a:xfrm>
          <a:prstGeom prst="line">
            <a:avLst/>
          </a:prstGeom>
          <a:noFill/>
          <a:ln w="63500" cap="flat">
            <a:solidFill>
              <a:srgbClr val="0000FF"/>
            </a:solidFill>
            <a:prstDash val="solid"/>
            <a:miter lim="800000"/>
            <a:headEnd type="none" w="med" len="med"/>
            <a:tailEnd type="none" w="med" len="med"/>
          </a:ln>
        </p:spPr>
        <p:txBody>
          <a:bodyPr lIns="0" tIns="0" rIns="0" bIns="0"/>
          <a:lstStyle/>
          <a:p>
            <a:endParaRPr lang="en-US"/>
          </a:p>
        </p:txBody>
      </p:sp>
      <p:sp>
        <p:nvSpPr>
          <p:cNvPr id="140320" name="Line 32"/>
          <p:cNvSpPr>
            <a:spLocks noChangeShapeType="1"/>
          </p:cNvSpPr>
          <p:nvPr/>
        </p:nvSpPr>
        <p:spPr bwMode="auto">
          <a:xfrm>
            <a:off x="160734" y="4938117"/>
            <a:ext cx="4371082" cy="0"/>
          </a:xfrm>
          <a:prstGeom prst="line">
            <a:avLst/>
          </a:prstGeom>
          <a:noFill/>
          <a:ln w="63500" cap="flat">
            <a:solidFill>
              <a:srgbClr val="0000FF"/>
            </a:solidFill>
            <a:prstDash val="solid"/>
            <a:miter lim="800000"/>
            <a:headEnd type="none" w="med" len="med"/>
            <a:tailEnd type="none" w="med" len="med"/>
          </a:ln>
        </p:spPr>
        <p:txBody>
          <a:bodyPr lIns="0" tIns="0" rIns="0" bIns="0"/>
          <a:lstStyle/>
          <a:p>
            <a:endParaRPr lang="en-US"/>
          </a:p>
        </p:txBody>
      </p:sp>
      <p:sp>
        <p:nvSpPr>
          <p:cNvPr id="140321" name="Line 33"/>
          <p:cNvSpPr>
            <a:spLocks noChangeShapeType="1"/>
          </p:cNvSpPr>
          <p:nvPr/>
        </p:nvSpPr>
        <p:spPr bwMode="auto">
          <a:xfrm>
            <a:off x="160734" y="3589734"/>
            <a:ext cx="4371082" cy="0"/>
          </a:xfrm>
          <a:prstGeom prst="line">
            <a:avLst/>
          </a:prstGeom>
          <a:noFill/>
          <a:ln w="63500" cap="flat">
            <a:solidFill>
              <a:srgbClr val="0000FF"/>
            </a:solidFill>
            <a:prstDash val="solid"/>
            <a:miter lim="800000"/>
            <a:headEnd type="none" w="med" len="med"/>
            <a:tailEnd type="none" w="med" len="med"/>
          </a:ln>
        </p:spPr>
        <p:txBody>
          <a:bodyPr lIns="0" tIns="0" rIns="0" bIns="0"/>
          <a:lstStyle/>
          <a:p>
            <a:endParaRPr lang="en-US"/>
          </a:p>
        </p:txBody>
      </p:sp>
      <p:sp>
        <p:nvSpPr>
          <p:cNvPr id="140322" name="Line 34"/>
          <p:cNvSpPr>
            <a:spLocks noChangeShapeType="1"/>
          </p:cNvSpPr>
          <p:nvPr/>
        </p:nvSpPr>
        <p:spPr bwMode="auto">
          <a:xfrm>
            <a:off x="160734" y="2937867"/>
            <a:ext cx="4371082" cy="0"/>
          </a:xfrm>
          <a:prstGeom prst="line">
            <a:avLst/>
          </a:prstGeom>
          <a:noFill/>
          <a:ln w="63500" cap="flat">
            <a:solidFill>
              <a:srgbClr val="0000FF"/>
            </a:solidFill>
            <a:prstDash val="solid"/>
            <a:miter lim="800000"/>
            <a:headEnd type="none" w="med" len="med"/>
            <a:tailEnd type="none" w="med" len="med"/>
          </a:ln>
        </p:spPr>
        <p:txBody>
          <a:bodyPr lIns="0" tIns="0" rIns="0" bIns="0"/>
          <a:lstStyle/>
          <a:p>
            <a:endParaRPr lang="en-US"/>
          </a:p>
        </p:txBody>
      </p:sp>
      <p:sp>
        <p:nvSpPr>
          <p:cNvPr id="140323" name="Line 35"/>
          <p:cNvSpPr>
            <a:spLocks noChangeShapeType="1"/>
          </p:cNvSpPr>
          <p:nvPr/>
        </p:nvSpPr>
        <p:spPr bwMode="auto">
          <a:xfrm>
            <a:off x="160734" y="4625578"/>
            <a:ext cx="4371082" cy="0"/>
          </a:xfrm>
          <a:prstGeom prst="line">
            <a:avLst/>
          </a:prstGeom>
          <a:noFill/>
          <a:ln w="63500" cap="flat">
            <a:solidFill>
              <a:srgbClr val="0000FF"/>
            </a:solidFill>
            <a:prstDash val="solid"/>
            <a:miter lim="800000"/>
            <a:headEnd type="none" w="med" len="med"/>
            <a:tailEnd type="none" w="med" len="med"/>
          </a:ln>
        </p:spPr>
        <p:txBody>
          <a:bodyPr lIns="0" tIns="0" rIns="0" bIns="0"/>
          <a:lstStyle/>
          <a:p>
            <a:endParaRPr lang="en-US"/>
          </a:p>
        </p:txBody>
      </p:sp>
      <p:sp>
        <p:nvSpPr>
          <p:cNvPr id="140324" name="Line 36"/>
          <p:cNvSpPr>
            <a:spLocks noChangeShapeType="1"/>
          </p:cNvSpPr>
          <p:nvPr/>
        </p:nvSpPr>
        <p:spPr bwMode="auto">
          <a:xfrm>
            <a:off x="160734" y="3937992"/>
            <a:ext cx="4371082" cy="0"/>
          </a:xfrm>
          <a:prstGeom prst="line">
            <a:avLst/>
          </a:prstGeom>
          <a:noFill/>
          <a:ln w="63500" cap="flat">
            <a:solidFill>
              <a:srgbClr val="0000FF"/>
            </a:solidFill>
            <a:prstDash val="solid"/>
            <a:miter lim="800000"/>
            <a:headEnd type="none" w="med" len="med"/>
            <a:tailEnd type="none" w="med" len="med"/>
          </a:ln>
        </p:spPr>
        <p:txBody>
          <a:bodyPr lIns="0" tIns="0" rIns="0" bIns="0"/>
          <a:lstStyle/>
          <a:p>
            <a:endParaRPr lang="en-US"/>
          </a:p>
        </p:txBody>
      </p:sp>
      <p:sp>
        <p:nvSpPr>
          <p:cNvPr id="140325" name="Line 37"/>
          <p:cNvSpPr>
            <a:spLocks noChangeShapeType="1"/>
          </p:cNvSpPr>
          <p:nvPr/>
        </p:nvSpPr>
        <p:spPr bwMode="auto">
          <a:xfrm>
            <a:off x="160734" y="3286125"/>
            <a:ext cx="4371082" cy="0"/>
          </a:xfrm>
          <a:prstGeom prst="line">
            <a:avLst/>
          </a:prstGeom>
          <a:noFill/>
          <a:ln w="63500" cap="flat">
            <a:solidFill>
              <a:srgbClr val="0000FF"/>
            </a:solidFill>
            <a:prstDash val="solid"/>
            <a:miter lim="800000"/>
            <a:headEnd type="none" w="med" len="med"/>
            <a:tailEnd type="none" w="med" len="med"/>
          </a:ln>
        </p:spPr>
        <p:txBody>
          <a:bodyPr lIns="0" tIns="0" rIns="0" bIns="0"/>
          <a:lstStyle/>
          <a:p>
            <a:endParaRPr lang="en-US"/>
          </a:p>
        </p:txBody>
      </p:sp>
      <p:sp>
        <p:nvSpPr>
          <p:cNvPr id="41" name="Rectangle 1"/>
          <p:cNvSpPr>
            <a:spLocks noGrp="1" noChangeArrowheads="1"/>
          </p:cNvSpPr>
          <p:nvPr>
            <p:ph type="title"/>
          </p:nvPr>
        </p:nvSpPr>
        <p:spPr>
          <a:xfrm>
            <a:off x="457200" y="76200"/>
            <a:ext cx="8229600" cy="1143000"/>
          </a:xfrm>
          <a:ln/>
        </p:spPr>
        <p:txBody>
          <a:bodyPr/>
          <a:lstStyle/>
          <a:p>
            <a:pPr>
              <a:tabLst>
                <a:tab pos="857220" algn="l"/>
              </a:tabLst>
            </a:pPr>
            <a:r>
              <a:rPr lang="en-US" dirty="0">
                <a:solidFill>
                  <a:srgbClr val="4D4D4D"/>
                </a:solidFill>
              </a:rPr>
              <a:t>Lattice waves</a:t>
            </a:r>
          </a:p>
        </p:txBody>
      </p:sp>
      <p:sp>
        <p:nvSpPr>
          <p:cNvPr id="42" name="Rectangle 8"/>
          <p:cNvSpPr>
            <a:spLocks/>
          </p:cNvSpPr>
          <p:nvPr/>
        </p:nvSpPr>
        <p:spPr bwMode="auto">
          <a:xfrm>
            <a:off x="1689943" y="1397913"/>
            <a:ext cx="1497974" cy="430887"/>
          </a:xfrm>
          <a:prstGeom prst="rect">
            <a:avLst/>
          </a:prstGeom>
          <a:noFill/>
          <a:ln w="12700" cap="flat">
            <a:noFill/>
            <a:miter lim="800000"/>
            <a:headEnd type="none" w="med" len="med"/>
            <a:tailEnd type="none" w="med" len="med"/>
          </a:ln>
        </p:spPr>
        <p:txBody>
          <a:bodyPr wrap="none" lIns="0" tIns="0" rIns="0" bIns="0">
            <a:spAutoFit/>
          </a:bodyPr>
          <a:lstStyle/>
          <a:p>
            <a:pPr>
              <a:tabLst>
                <a:tab pos="750067" algn="l"/>
              </a:tabLst>
            </a:pPr>
            <a:r>
              <a:rPr lang="en-US" sz="2800" b="1" dirty="0">
                <a:cs typeface="Helvetica" charset="0"/>
              </a:rPr>
              <a:t>real space</a:t>
            </a:r>
          </a:p>
        </p:txBody>
      </p:sp>
      <p:sp>
        <p:nvSpPr>
          <p:cNvPr id="43" name="Rectangle 9"/>
          <p:cNvSpPr>
            <a:spLocks/>
          </p:cNvSpPr>
          <p:nvPr/>
        </p:nvSpPr>
        <p:spPr bwMode="auto">
          <a:xfrm>
            <a:off x="5836667" y="1397913"/>
            <a:ext cx="2393989" cy="430887"/>
          </a:xfrm>
          <a:prstGeom prst="rect">
            <a:avLst/>
          </a:prstGeom>
          <a:noFill/>
          <a:ln w="12700" cap="flat">
            <a:noFill/>
            <a:miter lim="800000"/>
            <a:headEnd type="none" w="med" len="med"/>
            <a:tailEnd type="none" w="med" len="med"/>
          </a:ln>
        </p:spPr>
        <p:txBody>
          <a:bodyPr wrap="none" lIns="0" tIns="0" rIns="0" bIns="0">
            <a:spAutoFit/>
          </a:bodyPr>
          <a:lstStyle/>
          <a:p>
            <a:pPr>
              <a:tabLst>
                <a:tab pos="750067" algn="l"/>
              </a:tabLst>
            </a:pPr>
            <a:r>
              <a:rPr lang="en-US" sz="2800" b="1" dirty="0">
                <a:cs typeface="Helvetica" charset="0"/>
              </a:rPr>
              <a:t>reciprocal space</a:t>
            </a:r>
          </a:p>
        </p:txBody>
      </p:sp>
      <p:sp>
        <p:nvSpPr>
          <p:cNvPr id="44" name="TextBox 43"/>
          <p:cNvSpPr txBox="1"/>
          <p:nvPr/>
        </p:nvSpPr>
        <p:spPr>
          <a:xfrm>
            <a:off x="0" y="5867400"/>
            <a:ext cx="9144000" cy="954107"/>
          </a:xfrm>
          <a:prstGeom prst="rect">
            <a:avLst/>
          </a:prstGeom>
          <a:noFill/>
        </p:spPr>
        <p:txBody>
          <a:bodyPr wrap="square" rtlCol="0">
            <a:spAutoFit/>
          </a:bodyPr>
          <a:lstStyle/>
          <a:p>
            <a:pPr algn="ctr"/>
            <a:r>
              <a:rPr lang="en-US" sz="2800" dirty="0"/>
              <a:t>The real horizontal planes relate to points along R.S. vertical.</a:t>
            </a:r>
          </a:p>
          <a:p>
            <a:pPr algn="ctr"/>
            <a:r>
              <a:rPr lang="en-US" sz="2800" dirty="0">
                <a:solidFill>
                  <a:srgbClr val="FF0000"/>
                </a:solidFill>
              </a:rPr>
              <a:t>In 2D, a </a:t>
            </a:r>
            <a:r>
              <a:rPr lang="en-US" sz="2800" b="1" dirty="0">
                <a:solidFill>
                  <a:srgbClr val="FF0000"/>
                </a:solidFill>
              </a:rPr>
              <a:t>reciprocal lattice vector is </a:t>
            </a:r>
            <a:r>
              <a:rPr lang="en-US" sz="2800" b="1" dirty="0">
                <a:solidFill>
                  <a:srgbClr val="FF0000"/>
                </a:solidFill>
                <a:sym typeface="Symbol" panose="05050102010706020507" pitchFamily="18" charset="2"/>
              </a:rPr>
              <a:t></a:t>
            </a:r>
            <a:r>
              <a:rPr lang="en-US" sz="2800" b="1" dirty="0">
                <a:solidFill>
                  <a:srgbClr val="FF0000"/>
                </a:solidFill>
              </a:rPr>
              <a:t> </a:t>
            </a:r>
            <a:r>
              <a:rPr lang="en-US" sz="2800" dirty="0">
                <a:solidFill>
                  <a:srgbClr val="FF0000"/>
                </a:solidFill>
              </a:rPr>
              <a:t>to opposite R.S. axis.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fade">
                                      <p:cBhvr>
                                        <p:cTn id="7" dur="2000"/>
                                        <p:tgtEl>
                                          <p:spTgt spid="4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xEl>
                                              <p:pRg st="1" end="1"/>
                                            </p:txEl>
                                          </p:spTgt>
                                        </p:tgtEl>
                                        <p:attrNameLst>
                                          <p:attrName>style.visibility</p:attrName>
                                        </p:attrNameLst>
                                      </p:cBhvr>
                                      <p:to>
                                        <p:strVal val="visible"/>
                                      </p:to>
                                    </p:set>
                                    <p:animEffect transition="in" filter="fade">
                                      <p:cBhvr>
                                        <p:cTn id="10" dur="2000"/>
                                        <p:tgtEl>
                                          <p:spTgt spid="4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1"/>
          <p:cNvPicPr>
            <a:picLocks noChangeAspect="1" noChangeArrowheads="1"/>
          </p:cNvPicPr>
          <p:nvPr/>
        </p:nvPicPr>
        <p:blipFill>
          <a:blip r:embed="rId2"/>
          <a:srcRect/>
          <a:stretch>
            <a:fillRect/>
          </a:stretch>
        </p:blipFill>
        <p:spPr bwMode="auto">
          <a:xfrm>
            <a:off x="107156" y="2536031"/>
            <a:ext cx="4509492" cy="2437805"/>
          </a:xfrm>
          <a:prstGeom prst="rect">
            <a:avLst/>
          </a:prstGeom>
          <a:noFill/>
          <a:ln w="25400" cap="flat">
            <a:noFill/>
            <a:miter lim="800000"/>
            <a:headEnd/>
            <a:tailEnd/>
          </a:ln>
        </p:spPr>
      </p:pic>
      <p:grpSp>
        <p:nvGrpSpPr>
          <p:cNvPr id="2" name="Group 3"/>
          <p:cNvGrpSpPr>
            <a:grpSpLocks/>
          </p:cNvGrpSpPr>
          <p:nvPr/>
        </p:nvGrpSpPr>
        <p:grpSpPr bwMode="auto">
          <a:xfrm>
            <a:off x="5810995" y="2933403"/>
            <a:ext cx="2100709" cy="1504652"/>
            <a:chOff x="0" y="0"/>
            <a:chExt cx="1881" cy="1347"/>
          </a:xfrm>
        </p:grpSpPr>
        <p:sp>
          <p:nvSpPr>
            <p:cNvPr id="141316" name="Line 4"/>
            <p:cNvSpPr>
              <a:spLocks noChangeShapeType="1"/>
            </p:cNvSpPr>
            <p:nvPr/>
          </p:nvSpPr>
          <p:spPr bwMode="auto">
            <a:xfrm>
              <a:off x="0" y="1331"/>
              <a:ext cx="1881" cy="0"/>
            </a:xfrm>
            <a:prstGeom prst="line">
              <a:avLst/>
            </a:prstGeom>
            <a:no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41317" name="Line 5"/>
            <p:cNvSpPr>
              <a:spLocks noChangeShapeType="1"/>
            </p:cNvSpPr>
            <p:nvPr/>
          </p:nvSpPr>
          <p:spPr bwMode="auto">
            <a:xfrm rot="10800000" flipH="1">
              <a:off x="0" y="0"/>
              <a:ext cx="0" cy="1347"/>
            </a:xfrm>
            <a:prstGeom prst="line">
              <a:avLst/>
            </a:prstGeom>
            <a:noFill/>
            <a:ln w="25400" cap="flat">
              <a:solidFill>
                <a:schemeClr val="tx1"/>
              </a:solidFill>
              <a:prstDash val="solid"/>
              <a:miter lim="800000"/>
              <a:headEnd type="none" w="med" len="med"/>
              <a:tailEnd type="none" w="med" len="med"/>
            </a:ln>
          </p:spPr>
          <p:txBody>
            <a:bodyPr lIns="0" tIns="0" rIns="0" bIns="0"/>
            <a:lstStyle/>
            <a:p>
              <a:endParaRPr lang="en-US"/>
            </a:p>
          </p:txBody>
        </p:sp>
      </p:grpSp>
      <p:sp>
        <p:nvSpPr>
          <p:cNvPr id="141318" name="Oval 6"/>
          <p:cNvSpPr>
            <a:spLocks/>
          </p:cNvSpPr>
          <p:nvPr/>
        </p:nvSpPr>
        <p:spPr bwMode="auto">
          <a:xfrm>
            <a:off x="5715000" y="4268391"/>
            <a:ext cx="241102" cy="258961"/>
          </a:xfrm>
          <a:prstGeom prst="ellipse">
            <a:avLst/>
          </a:prstGeom>
          <a:solidFill>
            <a:srgbClr val="91119A"/>
          </a:solidFill>
          <a:ln w="25400" cap="flat">
            <a:noFill/>
            <a:miter lim="800000"/>
            <a:headEnd type="none" w="med" len="med"/>
            <a:tailEnd type="none" w="med" len="med"/>
          </a:ln>
        </p:spPr>
        <p:txBody>
          <a:bodyPr lIns="0" tIns="0" rIns="0" bIns="0"/>
          <a:lstStyle/>
          <a:p>
            <a:endParaRPr lang="en-US"/>
          </a:p>
        </p:txBody>
      </p:sp>
      <p:sp>
        <p:nvSpPr>
          <p:cNvPr id="141319" name="Oval 7"/>
          <p:cNvSpPr>
            <a:spLocks/>
          </p:cNvSpPr>
          <p:nvPr/>
        </p:nvSpPr>
        <p:spPr bwMode="auto">
          <a:xfrm>
            <a:off x="6241852" y="4268391"/>
            <a:ext cx="241102" cy="258961"/>
          </a:xfrm>
          <a:prstGeom prst="ellipse">
            <a:avLst/>
          </a:prstGeom>
          <a:solidFill>
            <a:srgbClr val="91119A"/>
          </a:solidFill>
          <a:ln w="25400" cap="flat">
            <a:noFill/>
            <a:miter lim="800000"/>
            <a:headEnd type="none" w="med" len="med"/>
            <a:tailEnd type="none" w="med" len="med"/>
          </a:ln>
        </p:spPr>
        <p:txBody>
          <a:bodyPr lIns="0" tIns="0" rIns="0" bIns="0"/>
          <a:lstStyle/>
          <a:p>
            <a:endParaRPr lang="en-US"/>
          </a:p>
        </p:txBody>
      </p:sp>
      <p:sp>
        <p:nvSpPr>
          <p:cNvPr id="141322" name="Oval 10"/>
          <p:cNvSpPr>
            <a:spLocks/>
          </p:cNvSpPr>
          <p:nvPr/>
        </p:nvSpPr>
        <p:spPr bwMode="auto">
          <a:xfrm>
            <a:off x="6706196" y="4268391"/>
            <a:ext cx="241102" cy="258961"/>
          </a:xfrm>
          <a:prstGeom prst="ellipse">
            <a:avLst/>
          </a:prstGeom>
          <a:solidFill>
            <a:srgbClr val="91119A"/>
          </a:solidFill>
          <a:ln w="25400" cap="flat">
            <a:noFill/>
            <a:miter lim="800000"/>
            <a:headEnd type="none" w="med" len="med"/>
            <a:tailEnd type="none" w="med" len="med"/>
          </a:ln>
        </p:spPr>
        <p:txBody>
          <a:bodyPr lIns="0" tIns="0" rIns="0" bIns="0"/>
          <a:lstStyle/>
          <a:p>
            <a:endParaRPr lang="en-US"/>
          </a:p>
        </p:txBody>
      </p:sp>
      <p:sp>
        <p:nvSpPr>
          <p:cNvPr id="141323" name="Line 11"/>
          <p:cNvSpPr>
            <a:spLocks noChangeShapeType="1"/>
          </p:cNvSpPr>
          <p:nvPr/>
        </p:nvSpPr>
        <p:spPr bwMode="auto">
          <a:xfrm>
            <a:off x="229939" y="2588493"/>
            <a:ext cx="4241602" cy="2317254"/>
          </a:xfrm>
          <a:prstGeom prst="line">
            <a:avLst/>
          </a:prstGeom>
          <a:noFill/>
          <a:ln w="63500" cap="flat">
            <a:solidFill>
              <a:srgbClr val="FF0000"/>
            </a:solidFill>
            <a:prstDash val="solid"/>
            <a:miter lim="800000"/>
            <a:headEnd type="none" w="med" len="med"/>
            <a:tailEnd type="none" w="med" len="med"/>
          </a:ln>
        </p:spPr>
        <p:txBody>
          <a:bodyPr lIns="0" tIns="0" rIns="0" bIns="0"/>
          <a:lstStyle/>
          <a:p>
            <a:endParaRPr lang="en-US"/>
          </a:p>
        </p:txBody>
      </p:sp>
      <p:sp>
        <p:nvSpPr>
          <p:cNvPr id="141324" name="Oval 12"/>
          <p:cNvSpPr>
            <a:spLocks/>
          </p:cNvSpPr>
          <p:nvPr/>
        </p:nvSpPr>
        <p:spPr bwMode="auto">
          <a:xfrm>
            <a:off x="5715000" y="3491508"/>
            <a:ext cx="241102" cy="258961"/>
          </a:xfrm>
          <a:prstGeom prst="ellipse">
            <a:avLst/>
          </a:prstGeom>
          <a:solidFill>
            <a:srgbClr val="91119A"/>
          </a:solidFill>
          <a:ln w="25400" cap="flat">
            <a:noFill/>
            <a:miter lim="800000"/>
            <a:headEnd type="none" w="med" len="med"/>
            <a:tailEnd type="none" w="med" len="med"/>
          </a:ln>
        </p:spPr>
        <p:txBody>
          <a:bodyPr lIns="0" tIns="0" rIns="0" bIns="0"/>
          <a:lstStyle/>
          <a:p>
            <a:endParaRPr lang="en-US"/>
          </a:p>
        </p:txBody>
      </p:sp>
      <p:sp>
        <p:nvSpPr>
          <p:cNvPr id="141325" name="Oval 13"/>
          <p:cNvSpPr>
            <a:spLocks/>
          </p:cNvSpPr>
          <p:nvPr/>
        </p:nvSpPr>
        <p:spPr bwMode="auto">
          <a:xfrm>
            <a:off x="5715000" y="2768203"/>
            <a:ext cx="241102" cy="258961"/>
          </a:xfrm>
          <a:prstGeom prst="ellipse">
            <a:avLst/>
          </a:prstGeom>
          <a:solidFill>
            <a:srgbClr val="91119A"/>
          </a:solidFill>
          <a:ln w="25400" cap="flat">
            <a:noFill/>
            <a:miter lim="800000"/>
            <a:headEnd type="none" w="med" len="med"/>
            <a:tailEnd type="none" w="med" len="med"/>
          </a:ln>
        </p:spPr>
        <p:txBody>
          <a:bodyPr lIns="0" tIns="0" rIns="0" bIns="0"/>
          <a:lstStyle/>
          <a:p>
            <a:endParaRPr lang="en-US"/>
          </a:p>
        </p:txBody>
      </p:sp>
      <p:sp>
        <p:nvSpPr>
          <p:cNvPr id="141326" name="Line 14"/>
          <p:cNvSpPr>
            <a:spLocks noChangeShapeType="1"/>
          </p:cNvSpPr>
          <p:nvPr/>
        </p:nvSpPr>
        <p:spPr bwMode="auto">
          <a:xfrm>
            <a:off x="-438671" y="2981400"/>
            <a:ext cx="4240486" cy="2317254"/>
          </a:xfrm>
          <a:prstGeom prst="line">
            <a:avLst/>
          </a:prstGeom>
          <a:noFill/>
          <a:ln w="63500" cap="flat">
            <a:solidFill>
              <a:srgbClr val="FF0000"/>
            </a:solidFill>
            <a:prstDash val="solid"/>
            <a:miter lim="800000"/>
            <a:headEnd type="none" w="med" len="med"/>
            <a:tailEnd type="none" w="med" len="med"/>
          </a:ln>
        </p:spPr>
        <p:txBody>
          <a:bodyPr lIns="0" tIns="0" rIns="0" bIns="0"/>
          <a:lstStyle/>
          <a:p>
            <a:endParaRPr lang="en-US"/>
          </a:p>
        </p:txBody>
      </p:sp>
      <p:sp>
        <p:nvSpPr>
          <p:cNvPr id="141327" name="Line 15"/>
          <p:cNvSpPr>
            <a:spLocks noChangeShapeType="1"/>
          </p:cNvSpPr>
          <p:nvPr/>
        </p:nvSpPr>
        <p:spPr bwMode="auto">
          <a:xfrm>
            <a:off x="667494" y="2097361"/>
            <a:ext cx="4241602" cy="2317254"/>
          </a:xfrm>
          <a:prstGeom prst="line">
            <a:avLst/>
          </a:prstGeom>
          <a:noFill/>
          <a:ln w="63500" cap="flat">
            <a:solidFill>
              <a:srgbClr val="FF0000"/>
            </a:solidFill>
            <a:prstDash val="solid"/>
            <a:miter lim="800000"/>
            <a:headEnd type="none" w="med" len="med"/>
            <a:tailEnd type="none" w="med" len="med"/>
          </a:ln>
        </p:spPr>
        <p:txBody>
          <a:bodyPr lIns="0" tIns="0" rIns="0" bIns="0"/>
          <a:lstStyle/>
          <a:p>
            <a:endParaRPr lang="en-US"/>
          </a:p>
        </p:txBody>
      </p:sp>
      <p:sp>
        <p:nvSpPr>
          <p:cNvPr id="141328" name="Oval 16"/>
          <p:cNvSpPr>
            <a:spLocks/>
          </p:cNvSpPr>
          <p:nvPr/>
        </p:nvSpPr>
        <p:spPr bwMode="auto">
          <a:xfrm>
            <a:off x="6241852" y="3491508"/>
            <a:ext cx="241102" cy="258961"/>
          </a:xfrm>
          <a:prstGeom prst="ellipse">
            <a:avLst/>
          </a:prstGeom>
          <a:solidFill>
            <a:srgbClr val="91119A"/>
          </a:solidFill>
          <a:ln w="25400" cap="flat">
            <a:noFill/>
            <a:miter lim="800000"/>
            <a:headEnd type="none" w="med" len="med"/>
            <a:tailEnd type="none" w="med" len="med"/>
          </a:ln>
        </p:spPr>
        <p:txBody>
          <a:bodyPr lIns="0" tIns="0" rIns="0" bIns="0"/>
          <a:lstStyle/>
          <a:p>
            <a:endParaRPr lang="en-US"/>
          </a:p>
        </p:txBody>
      </p:sp>
      <p:grpSp>
        <p:nvGrpSpPr>
          <p:cNvPr id="3" name="Group 17"/>
          <p:cNvGrpSpPr>
            <a:grpSpLocks/>
          </p:cNvGrpSpPr>
          <p:nvPr/>
        </p:nvGrpSpPr>
        <p:grpSpPr bwMode="auto">
          <a:xfrm>
            <a:off x="91530" y="2241352"/>
            <a:ext cx="6322179" cy="2491383"/>
            <a:chOff x="0" y="0"/>
            <a:chExt cx="5663" cy="2232"/>
          </a:xfrm>
        </p:grpSpPr>
        <p:sp>
          <p:nvSpPr>
            <p:cNvPr id="141330" name="Rectangle 18"/>
            <p:cNvSpPr>
              <a:spLocks/>
            </p:cNvSpPr>
            <p:nvPr/>
          </p:nvSpPr>
          <p:spPr bwMode="auto">
            <a:xfrm>
              <a:off x="0" y="560"/>
              <a:ext cx="99" cy="248"/>
            </a:xfrm>
            <a:prstGeom prst="rect">
              <a:avLst/>
            </a:prstGeom>
            <a:noFill/>
            <a:ln w="12700" cap="flat">
              <a:noFill/>
              <a:miter lim="800000"/>
              <a:headEnd type="none" w="med" len="med"/>
              <a:tailEnd type="none" w="med" len="med"/>
            </a:ln>
          </p:spPr>
          <p:txBody>
            <a:bodyPr wrap="none" lIns="0" tIns="0" rIns="0" bIns="0">
              <a:spAutoFit/>
            </a:bodyPr>
            <a:lstStyle/>
            <a:p>
              <a:pPr>
                <a:tabLst>
                  <a:tab pos="750067" algn="l"/>
                </a:tabLst>
              </a:pPr>
              <a:r>
                <a:rPr lang="en-US" dirty="0">
                  <a:cs typeface="Helvetica" charset="0"/>
                </a:rPr>
                <a:t>a</a:t>
              </a:r>
            </a:p>
          </p:txBody>
        </p:sp>
        <p:sp>
          <p:nvSpPr>
            <p:cNvPr id="141331" name="Rectangle 19"/>
            <p:cNvSpPr>
              <a:spLocks/>
            </p:cNvSpPr>
            <p:nvPr/>
          </p:nvSpPr>
          <p:spPr bwMode="auto">
            <a:xfrm>
              <a:off x="904" y="0"/>
              <a:ext cx="109" cy="248"/>
            </a:xfrm>
            <a:prstGeom prst="rect">
              <a:avLst/>
            </a:prstGeom>
            <a:noFill/>
            <a:ln w="12700" cap="flat">
              <a:noFill/>
              <a:miter lim="800000"/>
              <a:headEnd type="none" w="med" len="med"/>
              <a:tailEnd type="none" w="med" len="med"/>
            </a:ln>
          </p:spPr>
          <p:txBody>
            <a:bodyPr wrap="none" lIns="0" tIns="0" rIns="0" bIns="0">
              <a:spAutoFit/>
            </a:bodyPr>
            <a:lstStyle/>
            <a:p>
              <a:pPr>
                <a:tabLst>
                  <a:tab pos="750067" algn="l"/>
                </a:tabLst>
              </a:pPr>
              <a:r>
                <a:rPr lang="en-US" dirty="0">
                  <a:cs typeface="Helvetica" charset="0"/>
                </a:rPr>
                <a:t>b</a:t>
              </a:r>
            </a:p>
          </p:txBody>
        </p:sp>
        <p:sp>
          <p:nvSpPr>
            <p:cNvPr id="141332" name="Rectangle 20"/>
            <p:cNvSpPr>
              <a:spLocks/>
            </p:cNvSpPr>
            <p:nvPr/>
          </p:nvSpPr>
          <p:spPr bwMode="auto">
            <a:xfrm>
              <a:off x="4638" y="1336"/>
              <a:ext cx="395" cy="248"/>
            </a:xfrm>
            <a:prstGeom prst="rect">
              <a:avLst/>
            </a:prstGeom>
            <a:noFill/>
            <a:ln w="12700" cap="flat">
              <a:noFill/>
              <a:miter lim="800000"/>
              <a:headEnd type="none" w="med" len="med"/>
              <a:tailEnd type="none" w="med" len="med"/>
            </a:ln>
          </p:spPr>
          <p:txBody>
            <a:bodyPr wrap="none" lIns="0" tIns="0" rIns="0" bIns="0">
              <a:spAutoFit/>
            </a:bodyPr>
            <a:lstStyle/>
            <a:p>
              <a:pPr>
                <a:tabLst>
                  <a:tab pos="750067" algn="l"/>
                </a:tabLst>
              </a:pPr>
              <a:r>
                <a:rPr lang="en-US" dirty="0">
                  <a:cs typeface="Helvetica" charset="0"/>
                </a:rPr>
                <a:t>2π/a</a:t>
              </a:r>
            </a:p>
          </p:txBody>
        </p:sp>
        <p:sp>
          <p:nvSpPr>
            <p:cNvPr id="141333" name="Rectangle 21"/>
            <p:cNvSpPr>
              <a:spLocks/>
            </p:cNvSpPr>
            <p:nvPr/>
          </p:nvSpPr>
          <p:spPr bwMode="auto">
            <a:xfrm>
              <a:off x="5254" y="1984"/>
              <a:ext cx="409" cy="248"/>
            </a:xfrm>
            <a:prstGeom prst="rect">
              <a:avLst/>
            </a:prstGeom>
            <a:noFill/>
            <a:ln w="12700" cap="flat">
              <a:noFill/>
              <a:miter lim="800000"/>
              <a:headEnd type="none" w="med" len="med"/>
              <a:tailEnd type="none" w="med" len="med"/>
            </a:ln>
          </p:spPr>
          <p:txBody>
            <a:bodyPr wrap="none" lIns="0" tIns="0" rIns="0" bIns="0">
              <a:spAutoFit/>
            </a:bodyPr>
            <a:lstStyle/>
            <a:p>
              <a:pPr>
                <a:tabLst>
                  <a:tab pos="750067" algn="l"/>
                </a:tabLst>
              </a:pPr>
              <a:r>
                <a:rPr lang="en-US" dirty="0">
                  <a:cs typeface="Helvetica" charset="0"/>
                </a:rPr>
                <a:t>2π/b</a:t>
              </a:r>
            </a:p>
          </p:txBody>
        </p:sp>
      </p:grpSp>
      <p:sp>
        <p:nvSpPr>
          <p:cNvPr id="141334" name="Rectangle 22"/>
          <p:cNvSpPr>
            <a:spLocks/>
          </p:cNvSpPr>
          <p:nvPr/>
        </p:nvSpPr>
        <p:spPr bwMode="auto">
          <a:xfrm>
            <a:off x="5170289" y="4330899"/>
            <a:ext cx="432811" cy="276999"/>
          </a:xfrm>
          <a:prstGeom prst="rect">
            <a:avLst/>
          </a:prstGeom>
          <a:noFill/>
          <a:ln w="12700" cap="flat">
            <a:noFill/>
            <a:miter lim="800000"/>
            <a:headEnd type="none" w="med" len="med"/>
            <a:tailEnd type="none" w="med" len="med"/>
          </a:ln>
        </p:spPr>
        <p:txBody>
          <a:bodyPr wrap="none" lIns="0" tIns="0" rIns="0" bIns="0">
            <a:spAutoFit/>
          </a:bodyPr>
          <a:lstStyle/>
          <a:p>
            <a:pPr>
              <a:tabLst>
                <a:tab pos="750067" algn="l"/>
              </a:tabLst>
            </a:pPr>
            <a:r>
              <a:rPr lang="en-US" dirty="0">
                <a:cs typeface="Helvetica" charset="0"/>
              </a:rPr>
              <a:t>(0,0)</a:t>
            </a:r>
          </a:p>
        </p:txBody>
      </p:sp>
      <p:sp>
        <p:nvSpPr>
          <p:cNvPr id="141336" name="Line 24"/>
          <p:cNvSpPr>
            <a:spLocks noChangeShapeType="1"/>
          </p:cNvSpPr>
          <p:nvPr/>
        </p:nvSpPr>
        <p:spPr bwMode="auto">
          <a:xfrm>
            <a:off x="321469" y="2286000"/>
            <a:ext cx="4241602" cy="2317254"/>
          </a:xfrm>
          <a:prstGeom prst="line">
            <a:avLst/>
          </a:prstGeom>
          <a:noFill/>
          <a:ln w="63500" cap="flat">
            <a:solidFill>
              <a:srgbClr val="0000FF"/>
            </a:solidFill>
            <a:prstDash val="solid"/>
            <a:miter lim="800000"/>
            <a:headEnd type="none" w="med" len="med"/>
            <a:tailEnd type="none" w="med" len="med"/>
          </a:ln>
        </p:spPr>
        <p:txBody>
          <a:bodyPr lIns="0" tIns="0" rIns="0" bIns="0"/>
          <a:lstStyle/>
          <a:p>
            <a:endParaRPr lang="en-US"/>
          </a:p>
        </p:txBody>
      </p:sp>
      <p:sp>
        <p:nvSpPr>
          <p:cNvPr id="141337" name="Line 25"/>
          <p:cNvSpPr>
            <a:spLocks noChangeShapeType="1"/>
          </p:cNvSpPr>
          <p:nvPr/>
        </p:nvSpPr>
        <p:spPr bwMode="auto">
          <a:xfrm>
            <a:off x="-348258" y="2678906"/>
            <a:ext cx="4241602" cy="2317254"/>
          </a:xfrm>
          <a:prstGeom prst="line">
            <a:avLst/>
          </a:prstGeom>
          <a:noFill/>
          <a:ln w="63500" cap="flat">
            <a:solidFill>
              <a:srgbClr val="0000FF"/>
            </a:solidFill>
            <a:prstDash val="solid"/>
            <a:miter lim="800000"/>
            <a:headEnd type="none" w="med" len="med"/>
            <a:tailEnd type="none" w="med" len="med"/>
          </a:ln>
        </p:spPr>
        <p:txBody>
          <a:bodyPr lIns="0" tIns="0" rIns="0" bIns="0"/>
          <a:lstStyle/>
          <a:p>
            <a:endParaRPr lang="en-US"/>
          </a:p>
        </p:txBody>
      </p:sp>
      <p:sp>
        <p:nvSpPr>
          <p:cNvPr id="141338" name="Line 26"/>
          <p:cNvSpPr>
            <a:spLocks noChangeShapeType="1"/>
          </p:cNvSpPr>
          <p:nvPr/>
        </p:nvSpPr>
        <p:spPr bwMode="auto">
          <a:xfrm>
            <a:off x="759023" y="1794867"/>
            <a:ext cx="4241602" cy="2317254"/>
          </a:xfrm>
          <a:prstGeom prst="line">
            <a:avLst/>
          </a:prstGeom>
          <a:noFill/>
          <a:ln w="63500" cap="flat">
            <a:solidFill>
              <a:srgbClr val="0000FF"/>
            </a:solidFill>
            <a:prstDash val="solid"/>
            <a:miter lim="800000"/>
            <a:headEnd type="none" w="med" len="med"/>
            <a:tailEnd type="none" w="med" len="med"/>
          </a:ln>
        </p:spPr>
        <p:txBody>
          <a:bodyPr lIns="0" tIns="0" rIns="0" bIns="0"/>
          <a:lstStyle/>
          <a:p>
            <a:endParaRPr lang="en-US"/>
          </a:p>
        </p:txBody>
      </p:sp>
      <p:sp>
        <p:nvSpPr>
          <p:cNvPr id="30" name="Rectangle 1"/>
          <p:cNvSpPr>
            <a:spLocks noGrp="1" noChangeArrowheads="1"/>
          </p:cNvSpPr>
          <p:nvPr>
            <p:ph type="title"/>
          </p:nvPr>
        </p:nvSpPr>
        <p:spPr>
          <a:xfrm>
            <a:off x="457200" y="76200"/>
            <a:ext cx="8229600" cy="1143000"/>
          </a:xfrm>
          <a:ln/>
        </p:spPr>
        <p:txBody>
          <a:bodyPr/>
          <a:lstStyle/>
          <a:p>
            <a:pPr>
              <a:tabLst>
                <a:tab pos="857220" algn="l"/>
              </a:tabLst>
            </a:pPr>
            <a:r>
              <a:rPr lang="en-US" dirty="0">
                <a:solidFill>
                  <a:srgbClr val="4D4D4D"/>
                </a:solidFill>
              </a:rPr>
              <a:t>Lattice waves</a:t>
            </a:r>
          </a:p>
        </p:txBody>
      </p:sp>
      <p:sp>
        <p:nvSpPr>
          <p:cNvPr id="31" name="Rectangle 8"/>
          <p:cNvSpPr>
            <a:spLocks/>
          </p:cNvSpPr>
          <p:nvPr/>
        </p:nvSpPr>
        <p:spPr bwMode="auto">
          <a:xfrm>
            <a:off x="1689943" y="1397913"/>
            <a:ext cx="1497974" cy="430887"/>
          </a:xfrm>
          <a:prstGeom prst="rect">
            <a:avLst/>
          </a:prstGeom>
          <a:noFill/>
          <a:ln w="12700" cap="flat">
            <a:noFill/>
            <a:miter lim="800000"/>
            <a:headEnd type="none" w="med" len="med"/>
            <a:tailEnd type="none" w="med" len="med"/>
          </a:ln>
        </p:spPr>
        <p:txBody>
          <a:bodyPr wrap="none" lIns="0" tIns="0" rIns="0" bIns="0">
            <a:spAutoFit/>
          </a:bodyPr>
          <a:lstStyle/>
          <a:p>
            <a:pPr>
              <a:tabLst>
                <a:tab pos="750067" algn="l"/>
              </a:tabLst>
            </a:pPr>
            <a:r>
              <a:rPr lang="en-US" sz="2800" b="1" dirty="0">
                <a:cs typeface="Helvetica" charset="0"/>
              </a:rPr>
              <a:t>real space</a:t>
            </a:r>
          </a:p>
        </p:txBody>
      </p:sp>
      <p:sp>
        <p:nvSpPr>
          <p:cNvPr id="32" name="Rectangle 9"/>
          <p:cNvSpPr>
            <a:spLocks/>
          </p:cNvSpPr>
          <p:nvPr/>
        </p:nvSpPr>
        <p:spPr bwMode="auto">
          <a:xfrm>
            <a:off x="5836667" y="1397913"/>
            <a:ext cx="2393989" cy="430887"/>
          </a:xfrm>
          <a:prstGeom prst="rect">
            <a:avLst/>
          </a:prstGeom>
          <a:noFill/>
          <a:ln w="12700" cap="flat">
            <a:noFill/>
            <a:miter lim="800000"/>
            <a:headEnd type="none" w="med" len="med"/>
            <a:tailEnd type="none" w="med" len="med"/>
          </a:ln>
        </p:spPr>
        <p:txBody>
          <a:bodyPr wrap="none" lIns="0" tIns="0" rIns="0" bIns="0">
            <a:spAutoFit/>
          </a:bodyPr>
          <a:lstStyle/>
          <a:p>
            <a:pPr>
              <a:tabLst>
                <a:tab pos="750067" algn="l"/>
              </a:tabLst>
            </a:pPr>
            <a:r>
              <a:rPr lang="en-US" sz="2800" b="1" dirty="0">
                <a:cs typeface="Helvetica" charset="0"/>
              </a:rPr>
              <a:t>reciprocal space</a:t>
            </a:r>
          </a:p>
        </p:txBody>
      </p:sp>
      <p:sp>
        <p:nvSpPr>
          <p:cNvPr id="33" name="TextBox 32"/>
          <p:cNvSpPr txBox="1"/>
          <p:nvPr/>
        </p:nvSpPr>
        <p:spPr>
          <a:xfrm>
            <a:off x="0" y="5867400"/>
            <a:ext cx="9144000" cy="523220"/>
          </a:xfrm>
          <a:prstGeom prst="rect">
            <a:avLst/>
          </a:prstGeom>
          <a:noFill/>
        </p:spPr>
        <p:txBody>
          <a:bodyPr wrap="square" rtlCol="0">
            <a:spAutoFit/>
          </a:bodyPr>
          <a:lstStyle/>
          <a:p>
            <a:pPr algn="ctr"/>
            <a:r>
              <a:rPr lang="en-US" sz="2800" dirty="0"/>
              <a:t>(11) plane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fade">
                                      <p:cBhvr>
                                        <p:cTn id="7" dur="20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2D0EB-AD12-0287-A45F-C89468DA2CDA}"/>
              </a:ext>
            </a:extLst>
          </p:cNvPr>
          <p:cNvSpPr>
            <a:spLocks noGrp="1"/>
          </p:cNvSpPr>
          <p:nvPr>
            <p:ph type="title"/>
          </p:nvPr>
        </p:nvSpPr>
        <p:spPr/>
        <p:txBody>
          <a:bodyPr>
            <a:normAutofit fontScale="90000"/>
          </a:bodyPr>
          <a:lstStyle/>
          <a:p>
            <a:pPr algn="r"/>
            <a:r>
              <a:rPr lang="en-US" dirty="0"/>
              <a:t>Problem 4 (</a:t>
            </a:r>
            <a:r>
              <a:rPr lang="en-US" dirty="0" err="1"/>
              <a:t>SnTe</a:t>
            </a:r>
            <a:r>
              <a:rPr lang="en-US" dirty="0"/>
              <a:t>)</a:t>
            </a:r>
            <a:br>
              <a:rPr lang="en-US" dirty="0"/>
            </a:br>
            <a:r>
              <a:rPr lang="en-US" sz="3600" dirty="0"/>
              <a:t>Could have a similar problem on Test 1</a:t>
            </a:r>
            <a:br>
              <a:rPr lang="en-US" sz="3600" dirty="0"/>
            </a:br>
            <a:r>
              <a:rPr lang="en-US" sz="2200" dirty="0"/>
              <a:t>Any of the homework problems is a reasonable test question.</a:t>
            </a:r>
            <a:endParaRPr lang="en-US" dirty="0"/>
          </a:p>
        </p:txBody>
      </p:sp>
      <p:pic>
        <p:nvPicPr>
          <p:cNvPr id="5" name="Picture 4">
            <a:extLst>
              <a:ext uri="{FF2B5EF4-FFF2-40B4-BE49-F238E27FC236}">
                <a16:creationId xmlns:a16="http://schemas.microsoft.com/office/drawing/2014/main" id="{BCF43512-D064-6BB7-3AA1-F1B4F82DD7E4}"/>
              </a:ext>
            </a:extLst>
          </p:cNvPr>
          <p:cNvPicPr>
            <a:picLocks noChangeAspect="1"/>
          </p:cNvPicPr>
          <p:nvPr/>
        </p:nvPicPr>
        <p:blipFill>
          <a:blip r:embed="rId2"/>
          <a:stretch>
            <a:fillRect/>
          </a:stretch>
        </p:blipFill>
        <p:spPr>
          <a:xfrm>
            <a:off x="419100" y="132367"/>
            <a:ext cx="1714500" cy="1544033"/>
          </a:xfrm>
          <a:prstGeom prst="rect">
            <a:avLst/>
          </a:prstGeom>
        </p:spPr>
      </p:pic>
      <p:sp>
        <p:nvSpPr>
          <p:cNvPr id="7" name="TextBox 6">
            <a:extLst>
              <a:ext uri="{FF2B5EF4-FFF2-40B4-BE49-F238E27FC236}">
                <a16:creationId xmlns:a16="http://schemas.microsoft.com/office/drawing/2014/main" id="{5819FCF9-914D-C284-8325-38C612CA9DB9}"/>
              </a:ext>
            </a:extLst>
          </p:cNvPr>
          <p:cNvSpPr txBox="1"/>
          <p:nvPr/>
        </p:nvSpPr>
        <p:spPr>
          <a:xfrm>
            <a:off x="190500" y="1676400"/>
            <a:ext cx="8763000" cy="5324535"/>
          </a:xfrm>
          <a:prstGeom prst="rect">
            <a:avLst/>
          </a:prstGeom>
          <a:noFill/>
        </p:spPr>
        <p:txBody>
          <a:bodyPr wrap="square">
            <a:spAutoFit/>
          </a:bodyPr>
          <a:lstStyle/>
          <a:p>
            <a:pPr marR="1170">
              <a:buAutoNum type="alphaLcPeriod"/>
            </a:pPr>
            <a:r>
              <a:rPr lang="en-US" sz="2000" b="0" i="0" u="none" strike="noStrike" baseline="0" dirty="0">
                <a:latin typeface="Times New Roman" panose="02020603050405020304" pitchFamily="18" charset="0"/>
              </a:rPr>
              <a:t> Identify the crystal structure, which means identifying both the lattice and the basis. The basis should include the location of each atom in the primitive unit cell and only those atoms necessary (no redundancies). </a:t>
            </a:r>
            <a:r>
              <a:rPr lang="en-US" sz="2000" b="0" i="0" u="none" strike="noStrike" baseline="0" dirty="0">
                <a:solidFill>
                  <a:srgbClr val="FF0000"/>
                </a:solidFill>
                <a:latin typeface="Times New Roman" panose="02020603050405020304" pitchFamily="18" charset="0"/>
              </a:rPr>
              <a:t>Write down </a:t>
            </a:r>
            <a:r>
              <a:rPr lang="en-US" sz="2000" b="1" i="0" u="none" strike="noStrike" baseline="0" dirty="0">
                <a:solidFill>
                  <a:srgbClr val="FF0000"/>
                </a:solidFill>
                <a:latin typeface="Times New Roman" panose="02020603050405020304" pitchFamily="18" charset="0"/>
              </a:rPr>
              <a:t>primitive </a:t>
            </a:r>
            <a:r>
              <a:rPr lang="en-US" sz="2000" b="0" i="0" u="none" strike="noStrike" baseline="0" dirty="0">
                <a:solidFill>
                  <a:srgbClr val="FF0000"/>
                </a:solidFill>
                <a:latin typeface="Times New Roman" panose="02020603050405020304" pitchFamily="18" charset="0"/>
              </a:rPr>
              <a:t>lattice vectors.</a:t>
            </a:r>
          </a:p>
          <a:p>
            <a:pPr marR="1170"/>
            <a:r>
              <a:rPr lang="en-US" sz="2000" dirty="0">
                <a:solidFill>
                  <a:srgbClr val="00B050"/>
                </a:solidFill>
                <a:latin typeface="Times New Roman" panose="02020603050405020304" pitchFamily="18" charset="0"/>
              </a:rPr>
              <a:t>This crystal structure should look familiar, as it is rock salt (discussed in class).</a:t>
            </a:r>
          </a:p>
          <a:p>
            <a:pPr marR="1170"/>
            <a:r>
              <a:rPr lang="en-US" sz="2000" dirty="0">
                <a:solidFill>
                  <a:srgbClr val="00B050"/>
                </a:solidFill>
                <a:latin typeface="Times New Roman" panose="02020603050405020304" pitchFamily="18" charset="0"/>
              </a:rPr>
              <a:t>FCC lattice, </a:t>
            </a:r>
            <a:r>
              <a:rPr lang="en-US" sz="2000" dirty="0">
                <a:solidFill>
                  <a:srgbClr val="FF0000"/>
                </a:solidFill>
                <a:latin typeface="Times New Roman" panose="02020603050405020304" pitchFamily="18" charset="0"/>
              </a:rPr>
              <a:t>must list </a:t>
            </a:r>
            <a:r>
              <a:rPr lang="en-US" sz="2000" dirty="0" err="1">
                <a:solidFill>
                  <a:srgbClr val="FF0000"/>
                </a:solidFill>
                <a:latin typeface="Times New Roman" panose="02020603050405020304" pitchFamily="18" charset="0"/>
              </a:rPr>
              <a:t>fcc</a:t>
            </a:r>
            <a:r>
              <a:rPr lang="en-US" sz="2000" dirty="0">
                <a:solidFill>
                  <a:srgbClr val="FF0000"/>
                </a:solidFill>
                <a:latin typeface="Times New Roman" panose="02020603050405020304" pitchFamily="18" charset="0"/>
              </a:rPr>
              <a:t> primitive lattice parameters for full points</a:t>
            </a:r>
          </a:p>
          <a:p>
            <a:pPr marR="1170"/>
            <a:r>
              <a:rPr lang="en-US" sz="2000" dirty="0">
                <a:solidFill>
                  <a:srgbClr val="00B050"/>
                </a:solidFill>
                <a:latin typeface="Times New Roman" panose="02020603050405020304" pitchFamily="18" charset="0"/>
              </a:rPr>
              <a:t>Basis: Sn at (0,0,0) and </a:t>
            </a:r>
            <a:r>
              <a:rPr lang="en-US" sz="2000" dirty="0" err="1">
                <a:solidFill>
                  <a:srgbClr val="00B050"/>
                </a:solidFill>
                <a:latin typeface="Times New Roman" panose="02020603050405020304" pitchFamily="18" charset="0"/>
              </a:rPr>
              <a:t>Te</a:t>
            </a:r>
            <a:r>
              <a:rPr lang="en-US" sz="2000" dirty="0">
                <a:solidFill>
                  <a:srgbClr val="00B050"/>
                </a:solidFill>
                <a:latin typeface="Times New Roman" panose="02020603050405020304" pitchFamily="18" charset="0"/>
              </a:rPr>
              <a:t> at (1/2, 0, 0) or vice versa (doesn’t matter)</a:t>
            </a:r>
            <a:endParaRPr lang="en-US" sz="2000" b="0" i="0" u="none" strike="noStrike" baseline="0" dirty="0">
              <a:latin typeface="Times New Roman" panose="02020603050405020304" pitchFamily="18" charset="0"/>
            </a:endParaRPr>
          </a:p>
          <a:p>
            <a:pPr marR="1170"/>
            <a:endParaRPr lang="en-US" sz="2000" b="0" i="0" u="none" strike="noStrike" baseline="0" dirty="0">
              <a:latin typeface="Times New Roman" panose="02020603050405020304" pitchFamily="18" charset="0"/>
            </a:endParaRPr>
          </a:p>
          <a:p>
            <a:pPr marR="3580"/>
            <a:r>
              <a:rPr lang="en-US" sz="2000" i="0" u="none" strike="noStrike" baseline="0" dirty="0">
                <a:latin typeface="Times New Roman" panose="02020603050405020304" pitchFamily="18" charset="0"/>
              </a:rPr>
              <a:t>b</a:t>
            </a:r>
            <a:r>
              <a:rPr lang="en-US" sz="2000" b="0" i="0" u="none" strike="noStrike" baseline="0" dirty="0">
                <a:latin typeface="Times New Roman" panose="02020603050405020304" pitchFamily="18" charset="0"/>
              </a:rPr>
              <a:t>. In this structure, identify which ions are cations and which are anions. Identify the amount of missing/extra electrons you expect for each ion type. </a:t>
            </a:r>
            <a:r>
              <a:rPr lang="en-US" sz="2000" b="1" dirty="0">
                <a:solidFill>
                  <a:srgbClr val="FF0000"/>
                </a:solidFill>
                <a:latin typeface="Times New Roman" panose="02020603050405020304" pitchFamily="18" charset="0"/>
              </a:rPr>
              <a:t>How should we figure this out?</a:t>
            </a:r>
            <a:endParaRPr lang="en-US" sz="2000" b="1" i="0" u="none" strike="noStrike" baseline="0" dirty="0">
              <a:solidFill>
                <a:srgbClr val="FF0000"/>
              </a:solidFill>
              <a:latin typeface="Times New Roman" panose="02020603050405020304" pitchFamily="18" charset="0"/>
            </a:endParaRPr>
          </a:p>
          <a:p>
            <a:pPr marR="3580"/>
            <a:r>
              <a:rPr lang="en-US" sz="2000" b="0" i="0" u="none" strike="noStrike" baseline="0" dirty="0">
                <a:solidFill>
                  <a:srgbClr val="00B050"/>
                </a:solidFill>
                <a:latin typeface="Times New Roman" panose="02020603050405020304" pitchFamily="18" charset="0"/>
              </a:rPr>
              <a:t>Need to look at Appendix 2 to see what the ioni</a:t>
            </a:r>
            <a:r>
              <a:rPr lang="en-US" sz="2000" dirty="0">
                <a:solidFill>
                  <a:srgbClr val="00B050"/>
                </a:solidFill>
                <a:latin typeface="Times New Roman" panose="02020603050405020304" pitchFamily="18" charset="0"/>
              </a:rPr>
              <a:t>c forms of Sn and </a:t>
            </a:r>
            <a:r>
              <a:rPr lang="en-US" sz="2000" dirty="0" err="1">
                <a:solidFill>
                  <a:srgbClr val="00B050"/>
                </a:solidFill>
                <a:latin typeface="Times New Roman" panose="02020603050405020304" pitchFamily="18" charset="0"/>
              </a:rPr>
              <a:t>Te</a:t>
            </a:r>
            <a:r>
              <a:rPr lang="en-US" sz="2000" dirty="0">
                <a:solidFill>
                  <a:srgbClr val="00B050"/>
                </a:solidFill>
                <a:latin typeface="Times New Roman" panose="02020603050405020304" pitchFamily="18" charset="0"/>
              </a:rPr>
              <a:t> are. Sn 4- or 4+, </a:t>
            </a:r>
            <a:r>
              <a:rPr lang="en-US" sz="2000" dirty="0" err="1">
                <a:solidFill>
                  <a:srgbClr val="00B050"/>
                </a:solidFill>
                <a:latin typeface="Times New Roman" panose="02020603050405020304" pitchFamily="18" charset="0"/>
              </a:rPr>
              <a:t>Te</a:t>
            </a:r>
            <a:r>
              <a:rPr lang="en-US" sz="2000" dirty="0">
                <a:solidFill>
                  <a:srgbClr val="00B050"/>
                </a:solidFill>
                <a:latin typeface="Times New Roman" panose="02020603050405020304" pitchFamily="18" charset="0"/>
              </a:rPr>
              <a:t> 2- or 4+. </a:t>
            </a:r>
          </a:p>
          <a:p>
            <a:pPr marR="3580"/>
            <a:endParaRPr lang="en-US" sz="2000" dirty="0">
              <a:solidFill>
                <a:srgbClr val="00B050"/>
              </a:solidFill>
              <a:latin typeface="Times New Roman" panose="02020603050405020304" pitchFamily="18" charset="0"/>
            </a:endParaRPr>
          </a:p>
          <a:p>
            <a:pPr marR="3580"/>
            <a:r>
              <a:rPr lang="en-US" sz="2000" dirty="0">
                <a:solidFill>
                  <a:srgbClr val="00B050"/>
                </a:solidFill>
                <a:latin typeface="Times New Roman" panose="02020603050405020304" pitchFamily="18" charset="0"/>
              </a:rPr>
              <a:t>Only one matching set. The crystal structure has to be charge neutral. Sn4- and </a:t>
            </a:r>
            <a:r>
              <a:rPr lang="en-US" sz="2000" dirty="0" err="1">
                <a:solidFill>
                  <a:srgbClr val="00B050"/>
                </a:solidFill>
                <a:latin typeface="Times New Roman" panose="02020603050405020304" pitchFamily="18" charset="0"/>
              </a:rPr>
              <a:t>Te</a:t>
            </a:r>
            <a:r>
              <a:rPr lang="en-US" sz="2000" dirty="0">
                <a:solidFill>
                  <a:srgbClr val="00B050"/>
                </a:solidFill>
                <a:latin typeface="Times New Roman" panose="02020603050405020304" pitchFamily="18" charset="0"/>
              </a:rPr>
              <a:t> 4+, thus Sn is the anion with 4 extra electrons and </a:t>
            </a:r>
            <a:r>
              <a:rPr lang="en-US" sz="2000" dirty="0" err="1">
                <a:solidFill>
                  <a:srgbClr val="00B050"/>
                </a:solidFill>
                <a:latin typeface="Times New Roman" panose="02020603050405020304" pitchFamily="18" charset="0"/>
              </a:rPr>
              <a:t>Te</a:t>
            </a:r>
            <a:r>
              <a:rPr lang="en-US" sz="2000" dirty="0">
                <a:solidFill>
                  <a:srgbClr val="00B050"/>
                </a:solidFill>
                <a:latin typeface="Times New Roman" panose="02020603050405020304" pitchFamily="18" charset="0"/>
              </a:rPr>
              <a:t> the cation with 4 missing electrons.</a:t>
            </a:r>
            <a:endParaRPr lang="en-US" sz="2000" b="0" i="0" u="none" strike="noStrike" baseline="0" dirty="0">
              <a:solidFill>
                <a:srgbClr val="00B050"/>
              </a:solidFill>
              <a:latin typeface="Times New Roman" panose="02020603050405020304" pitchFamily="18" charset="0"/>
            </a:endParaRPr>
          </a:p>
        </p:txBody>
      </p:sp>
    </p:spTree>
    <p:extLst>
      <p:ext uri="{BB962C8B-B14F-4D97-AF65-F5344CB8AC3E}">
        <p14:creationId xmlns:p14="http://schemas.microsoft.com/office/powerpoint/2010/main" val="333487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2D0EB-AD12-0287-A45F-C89468DA2CDA}"/>
              </a:ext>
            </a:extLst>
          </p:cNvPr>
          <p:cNvSpPr>
            <a:spLocks noGrp="1"/>
          </p:cNvSpPr>
          <p:nvPr>
            <p:ph type="title"/>
          </p:nvPr>
        </p:nvSpPr>
        <p:spPr/>
        <p:txBody>
          <a:bodyPr/>
          <a:lstStyle/>
          <a:p>
            <a:r>
              <a:rPr lang="en-US" dirty="0"/>
              <a:t>Problem 4 (</a:t>
            </a:r>
            <a:r>
              <a:rPr lang="en-US" dirty="0" err="1"/>
              <a:t>SnTe</a:t>
            </a:r>
            <a:r>
              <a:rPr lang="en-US" dirty="0"/>
              <a:t>)</a:t>
            </a:r>
          </a:p>
        </p:txBody>
      </p:sp>
      <p:pic>
        <p:nvPicPr>
          <p:cNvPr id="5" name="Picture 4">
            <a:extLst>
              <a:ext uri="{FF2B5EF4-FFF2-40B4-BE49-F238E27FC236}">
                <a16:creationId xmlns:a16="http://schemas.microsoft.com/office/drawing/2014/main" id="{BCF43512-D064-6BB7-3AA1-F1B4F82DD7E4}"/>
              </a:ext>
            </a:extLst>
          </p:cNvPr>
          <p:cNvPicPr>
            <a:picLocks noChangeAspect="1"/>
          </p:cNvPicPr>
          <p:nvPr/>
        </p:nvPicPr>
        <p:blipFill>
          <a:blip r:embed="rId2"/>
          <a:stretch>
            <a:fillRect/>
          </a:stretch>
        </p:blipFill>
        <p:spPr>
          <a:xfrm>
            <a:off x="152400" y="152400"/>
            <a:ext cx="2009104" cy="1809345"/>
          </a:xfrm>
          <a:prstGeom prst="rect">
            <a:avLst/>
          </a:prstGeom>
        </p:spPr>
      </p:pic>
      <p:sp>
        <p:nvSpPr>
          <p:cNvPr id="7" name="TextBox 6">
            <a:extLst>
              <a:ext uri="{FF2B5EF4-FFF2-40B4-BE49-F238E27FC236}">
                <a16:creationId xmlns:a16="http://schemas.microsoft.com/office/drawing/2014/main" id="{5819FCF9-914D-C284-8325-38C612CA9DB9}"/>
              </a:ext>
            </a:extLst>
          </p:cNvPr>
          <p:cNvSpPr txBox="1"/>
          <p:nvPr/>
        </p:nvSpPr>
        <p:spPr>
          <a:xfrm>
            <a:off x="190500" y="1938278"/>
            <a:ext cx="8763000" cy="2862322"/>
          </a:xfrm>
          <a:prstGeom prst="rect">
            <a:avLst/>
          </a:prstGeom>
          <a:noFill/>
        </p:spPr>
        <p:txBody>
          <a:bodyPr wrap="square">
            <a:spAutoFit/>
          </a:bodyPr>
          <a:lstStyle/>
          <a:p>
            <a:pPr marR="2130"/>
            <a:r>
              <a:rPr lang="en-US" sz="1800" i="0" u="none" strike="noStrike" baseline="0" dirty="0">
                <a:latin typeface="Times New Roman" panose="02020603050405020304" pitchFamily="18" charset="0"/>
              </a:rPr>
              <a:t>c</a:t>
            </a:r>
            <a:r>
              <a:rPr lang="en-US" sz="1800" b="0" i="0" u="none" strike="noStrike" baseline="0" dirty="0">
                <a:latin typeface="Times New Roman" panose="02020603050405020304" pitchFamily="18" charset="0"/>
              </a:rPr>
              <a:t>. Utilize the provided appendix to determine the ionic packing factor of this crystal structure. (Note that the atomic radii will be different so think about how you adjust from the type of procedure you used in problem 1.)</a:t>
            </a:r>
          </a:p>
          <a:p>
            <a:pPr marR="2130"/>
            <a:r>
              <a:rPr lang="en-US" dirty="0">
                <a:solidFill>
                  <a:srgbClr val="00B050"/>
                </a:solidFill>
                <a:latin typeface="Times New Roman" panose="02020603050405020304" pitchFamily="18" charset="0"/>
              </a:rPr>
              <a:t>What do we need to figure out? </a:t>
            </a:r>
          </a:p>
          <a:p>
            <a:pPr marR="2130"/>
            <a:r>
              <a:rPr lang="en-US" dirty="0">
                <a:solidFill>
                  <a:srgbClr val="00B050"/>
                </a:solidFill>
                <a:latin typeface="Times New Roman" panose="02020603050405020304" pitchFamily="18" charset="0"/>
              </a:rPr>
              <a:t>the number of atoms in the cell and how to relate a and the radii. </a:t>
            </a:r>
          </a:p>
          <a:p>
            <a:pPr marR="2130"/>
            <a:r>
              <a:rPr lang="en-US" dirty="0">
                <a:solidFill>
                  <a:srgbClr val="00B050"/>
                </a:solidFill>
                <a:latin typeface="Times New Roman" panose="02020603050405020304" pitchFamily="18" charset="0"/>
              </a:rPr>
              <a:t>Let’s start with how to relate the radii to a. Where do the atoms come closest? </a:t>
            </a:r>
          </a:p>
          <a:p>
            <a:pPr marR="2130"/>
            <a:endParaRPr lang="en-US" dirty="0">
              <a:solidFill>
                <a:srgbClr val="00B050"/>
              </a:solidFill>
              <a:latin typeface="Times New Roman" panose="02020603050405020304" pitchFamily="18" charset="0"/>
            </a:endParaRPr>
          </a:p>
          <a:p>
            <a:pPr marR="2130"/>
            <a:r>
              <a:rPr lang="en-US" dirty="0">
                <a:solidFill>
                  <a:srgbClr val="00B050"/>
                </a:solidFill>
                <a:latin typeface="Times New Roman" panose="02020603050405020304" pitchFamily="18" charset="0"/>
              </a:rPr>
              <a:t>How do we deal with this number of atoms? How many of each type do we have in the conventional unit cell of </a:t>
            </a:r>
            <a:r>
              <a:rPr lang="en-US" dirty="0" err="1">
                <a:solidFill>
                  <a:srgbClr val="00B050"/>
                </a:solidFill>
                <a:latin typeface="Times New Roman" panose="02020603050405020304" pitchFamily="18" charset="0"/>
              </a:rPr>
              <a:t>fcc</a:t>
            </a:r>
            <a:r>
              <a:rPr lang="en-US" dirty="0">
                <a:solidFill>
                  <a:srgbClr val="00B050"/>
                </a:solidFill>
                <a:latin typeface="Times New Roman" panose="02020603050405020304" pitchFamily="18" charset="0"/>
              </a:rPr>
              <a:t>?</a:t>
            </a:r>
          </a:p>
          <a:p>
            <a:pPr marR="2130"/>
            <a:endParaRPr lang="en-US" dirty="0">
              <a:solidFill>
                <a:srgbClr val="00B050"/>
              </a:solidFill>
              <a:latin typeface="Times New Roman" panose="02020603050405020304" pitchFamily="18" charset="0"/>
            </a:endParaRPr>
          </a:p>
        </p:txBody>
      </p:sp>
      <p:pic>
        <p:nvPicPr>
          <p:cNvPr id="3" name="Picture 5">
            <a:extLst>
              <a:ext uri="{FF2B5EF4-FFF2-40B4-BE49-F238E27FC236}">
                <a16:creationId xmlns:a16="http://schemas.microsoft.com/office/drawing/2014/main" id="{9D5F556B-867C-5145-36D8-363DF5EA5B40}"/>
              </a:ext>
            </a:extLst>
          </p:cNvPr>
          <p:cNvPicPr>
            <a:picLocks noChangeAspect="1" noChangeArrowheads="1"/>
          </p:cNvPicPr>
          <p:nvPr/>
        </p:nvPicPr>
        <p:blipFill>
          <a:blip r:embed="rId3"/>
          <a:srcRect/>
          <a:stretch>
            <a:fillRect/>
          </a:stretch>
        </p:blipFill>
        <p:spPr bwMode="auto">
          <a:xfrm>
            <a:off x="4419600" y="4210722"/>
            <a:ext cx="4851400" cy="2794000"/>
          </a:xfrm>
          <a:prstGeom prst="rect">
            <a:avLst/>
          </a:prstGeom>
          <a:noFill/>
          <a:ln w="9525">
            <a:noFill/>
            <a:miter lim="800000"/>
            <a:headEnd/>
            <a:tailEnd/>
          </a:ln>
          <a:effectLst/>
        </p:spPr>
      </p:pic>
    </p:spTree>
    <p:extLst>
      <p:ext uri="{BB962C8B-B14F-4D97-AF65-F5344CB8AC3E}">
        <p14:creationId xmlns:p14="http://schemas.microsoft.com/office/powerpoint/2010/main" val="27154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ox(i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C450A-0DF0-55F6-A238-3DEC479E4B78}"/>
              </a:ext>
            </a:extLst>
          </p:cNvPr>
          <p:cNvSpPr>
            <a:spLocks noGrp="1"/>
          </p:cNvSpPr>
          <p:nvPr>
            <p:ph type="title"/>
          </p:nvPr>
        </p:nvSpPr>
        <p:spPr/>
        <p:txBody>
          <a:bodyPr/>
          <a:lstStyle/>
          <a:p>
            <a:r>
              <a:rPr lang="en-US" dirty="0"/>
              <a:t>Test Study Advice</a:t>
            </a:r>
          </a:p>
        </p:txBody>
      </p:sp>
      <p:sp>
        <p:nvSpPr>
          <p:cNvPr id="3" name="Content Placeholder 2">
            <a:extLst>
              <a:ext uri="{FF2B5EF4-FFF2-40B4-BE49-F238E27FC236}">
                <a16:creationId xmlns:a16="http://schemas.microsoft.com/office/drawing/2014/main" id="{C3A56AC4-620D-4F94-6F55-80183EF8A4D5}"/>
              </a:ext>
            </a:extLst>
          </p:cNvPr>
          <p:cNvSpPr>
            <a:spLocks noGrp="1"/>
          </p:cNvSpPr>
          <p:nvPr>
            <p:ph idx="1"/>
          </p:nvPr>
        </p:nvSpPr>
        <p:spPr/>
        <p:txBody>
          <a:bodyPr>
            <a:normAutofit/>
          </a:bodyPr>
          <a:lstStyle/>
          <a:p>
            <a:pPr marL="0" indent="0">
              <a:buNone/>
            </a:pPr>
            <a:r>
              <a:rPr lang="en-US" sz="3600" dirty="0"/>
              <a:t>The </a:t>
            </a:r>
            <a:r>
              <a:rPr lang="en-US" sz="3600" dirty="0" err="1"/>
              <a:t>homeworks</a:t>
            </a:r>
            <a:r>
              <a:rPr lang="en-US" sz="3600" dirty="0"/>
              <a:t> and problems in class are really great examples of the types of test questions I could ask, so I recommend you use those for review. Good to look back through lectures/recordings to help study.</a:t>
            </a:r>
          </a:p>
          <a:p>
            <a:pPr marL="0" indent="0">
              <a:buNone/>
            </a:pPr>
            <a:endParaRPr lang="en-US" sz="3600" dirty="0"/>
          </a:p>
          <a:p>
            <a:pPr marL="0" indent="0" algn="ctr">
              <a:buNone/>
            </a:pPr>
            <a:r>
              <a:rPr lang="en-US" sz="3600" dirty="0"/>
              <a:t>Test 1: September 16, in class</a:t>
            </a:r>
          </a:p>
        </p:txBody>
      </p:sp>
    </p:spTree>
    <p:extLst>
      <p:ext uri="{BB962C8B-B14F-4D97-AF65-F5344CB8AC3E}">
        <p14:creationId xmlns:p14="http://schemas.microsoft.com/office/powerpoint/2010/main" val="3414735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F8A7F-F6E4-E822-D53E-6241D312DC97}"/>
              </a:ext>
            </a:extLst>
          </p:cNvPr>
          <p:cNvSpPr>
            <a:spLocks noGrp="1"/>
          </p:cNvSpPr>
          <p:nvPr>
            <p:ph type="title"/>
          </p:nvPr>
        </p:nvSpPr>
        <p:spPr/>
        <p:txBody>
          <a:bodyPr>
            <a:normAutofit fontScale="90000"/>
          </a:bodyPr>
          <a:lstStyle/>
          <a:p>
            <a:r>
              <a:rPr lang="en-US" dirty="0"/>
              <a:t>For a little more practice:</a:t>
            </a:r>
            <a:br>
              <a:rPr lang="en-US" dirty="0">
                <a:effectLst>
                  <a:outerShdw blurRad="38100" dist="38100" dir="2700000" algn="tl">
                    <a:srgbClr val="000000">
                      <a:alpha val="43137"/>
                    </a:srgbClr>
                  </a:outerShdw>
                </a:effectLst>
              </a:rPr>
            </a:br>
            <a:r>
              <a:rPr lang="en-US" u="sng" dirty="0">
                <a:effectLst>
                  <a:outerShdw blurRad="38100" dist="38100" dir="2700000" algn="tl">
                    <a:srgbClr val="000000">
                      <a:alpha val="43137"/>
                    </a:srgbClr>
                  </a:outerShdw>
                </a:effectLst>
              </a:rPr>
              <a:t>In Class Challenge </a:t>
            </a:r>
            <a:r>
              <a:rPr lang="en-US" dirty="0"/>
              <a:t>(Form Your Group)</a:t>
            </a:r>
          </a:p>
        </p:txBody>
      </p:sp>
      <p:sp>
        <p:nvSpPr>
          <p:cNvPr id="3" name="Content Placeholder 2">
            <a:extLst>
              <a:ext uri="{FF2B5EF4-FFF2-40B4-BE49-F238E27FC236}">
                <a16:creationId xmlns:a16="http://schemas.microsoft.com/office/drawing/2014/main" id="{03746813-C8E5-3C5F-06CA-904A261DDCC5}"/>
              </a:ext>
            </a:extLst>
          </p:cNvPr>
          <p:cNvSpPr>
            <a:spLocks noGrp="1"/>
          </p:cNvSpPr>
          <p:nvPr>
            <p:ph idx="1"/>
          </p:nvPr>
        </p:nvSpPr>
        <p:spPr>
          <a:xfrm>
            <a:off x="457200" y="1951037"/>
            <a:ext cx="8229600" cy="4525963"/>
          </a:xfrm>
        </p:spPr>
        <p:txBody>
          <a:bodyPr>
            <a:normAutofit lnSpcReduction="10000"/>
          </a:bodyPr>
          <a:lstStyle/>
          <a:p>
            <a:pPr marL="0" indent="0">
              <a:buNone/>
            </a:pPr>
            <a:r>
              <a:rPr lang="en-US" dirty="0"/>
              <a:t>We’re going to have a little challenge to see which group can get the correct stoichiometry of my mystery crystal structure first.</a:t>
            </a:r>
          </a:p>
          <a:p>
            <a:pPr marL="0" indent="0">
              <a:buNone/>
            </a:pPr>
            <a:endParaRPr lang="en-US" dirty="0"/>
          </a:p>
          <a:p>
            <a:pPr marL="0" indent="0">
              <a:buNone/>
            </a:pPr>
            <a:r>
              <a:rPr lang="en-US" dirty="0">
                <a:solidFill>
                  <a:srgbClr val="FF0000"/>
                </a:solidFill>
              </a:rPr>
              <a:t>Do not shout them out. You must turn in your answers by paper to get the prize. </a:t>
            </a:r>
          </a:p>
          <a:p>
            <a:pPr marL="0" indent="0">
              <a:buNone/>
            </a:pPr>
            <a:endParaRPr lang="en-US" dirty="0"/>
          </a:p>
          <a:p>
            <a:pPr marL="0" indent="0">
              <a:buNone/>
            </a:pPr>
            <a:r>
              <a:rPr lang="en-US" dirty="0"/>
              <a:t>I might let you guess more than once, but there will be a delay until second guesses. </a:t>
            </a:r>
          </a:p>
        </p:txBody>
      </p:sp>
    </p:spTree>
    <p:extLst>
      <p:ext uri="{BB962C8B-B14F-4D97-AF65-F5344CB8AC3E}">
        <p14:creationId xmlns:p14="http://schemas.microsoft.com/office/powerpoint/2010/main" val="1379997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A16DE-0438-C636-BAEF-7C1A07A23075}"/>
              </a:ext>
            </a:extLst>
          </p:cNvPr>
          <p:cNvSpPr>
            <a:spLocks noGrp="1"/>
          </p:cNvSpPr>
          <p:nvPr>
            <p:ph type="ctrTitle"/>
          </p:nvPr>
        </p:nvSpPr>
        <p:spPr>
          <a:xfrm>
            <a:off x="685800" y="484187"/>
            <a:ext cx="7772400" cy="1470025"/>
          </a:xfrm>
        </p:spPr>
        <p:txBody>
          <a:bodyPr/>
          <a:lstStyle/>
          <a:p>
            <a:r>
              <a:rPr lang="en-US" dirty="0"/>
              <a:t>Rest of Today’s Goal:</a:t>
            </a:r>
          </a:p>
        </p:txBody>
      </p:sp>
      <p:sp>
        <p:nvSpPr>
          <p:cNvPr id="3" name="Subtitle 2">
            <a:extLst>
              <a:ext uri="{FF2B5EF4-FFF2-40B4-BE49-F238E27FC236}">
                <a16:creationId xmlns:a16="http://schemas.microsoft.com/office/drawing/2014/main" id="{79EF8CAB-2718-C984-8D87-72BA4421D2DF}"/>
              </a:ext>
            </a:extLst>
          </p:cNvPr>
          <p:cNvSpPr>
            <a:spLocks noGrp="1"/>
          </p:cNvSpPr>
          <p:nvPr>
            <p:ph type="subTitle" idx="1"/>
          </p:nvPr>
        </p:nvSpPr>
        <p:spPr>
          <a:xfrm>
            <a:off x="1371600" y="2133600"/>
            <a:ext cx="6400800" cy="4343400"/>
          </a:xfrm>
        </p:spPr>
        <p:txBody>
          <a:bodyPr>
            <a:normAutofit lnSpcReduction="10000"/>
          </a:bodyPr>
          <a:lstStyle/>
          <a:p>
            <a:r>
              <a:rPr lang="en-US" dirty="0">
                <a:solidFill>
                  <a:schemeClr val="tx1"/>
                </a:solidFill>
              </a:rPr>
              <a:t>Start to Understand Reciprocal Space</a:t>
            </a:r>
          </a:p>
          <a:p>
            <a:endParaRPr lang="en-US" dirty="0">
              <a:solidFill>
                <a:schemeClr val="tx1"/>
              </a:solidFill>
            </a:endParaRPr>
          </a:p>
          <a:p>
            <a:r>
              <a:rPr lang="en-US" dirty="0">
                <a:solidFill>
                  <a:schemeClr val="tx1"/>
                </a:solidFill>
              </a:rPr>
              <a:t>It will take a few lectures before we really get comfortable with it. </a:t>
            </a:r>
          </a:p>
          <a:p>
            <a:r>
              <a:rPr lang="en-US" dirty="0">
                <a:solidFill>
                  <a:schemeClr val="tx1"/>
                </a:solidFill>
              </a:rPr>
              <a:t>I’ve had graduate students who had taken a class like this at another university who still didn’t understand it. Thus, it will take a little bit before this is likely to totally sink in for you.</a:t>
            </a:r>
          </a:p>
        </p:txBody>
      </p:sp>
    </p:spTree>
    <p:extLst>
      <p:ext uri="{BB962C8B-B14F-4D97-AF65-F5344CB8AC3E}">
        <p14:creationId xmlns:p14="http://schemas.microsoft.com/office/powerpoint/2010/main" val="1114754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CF68D-7215-4E14-B32C-3D5D4ED17963}"/>
              </a:ext>
            </a:extLst>
          </p:cNvPr>
          <p:cNvSpPr>
            <a:spLocks noGrp="1"/>
          </p:cNvSpPr>
          <p:nvPr>
            <p:ph type="title"/>
          </p:nvPr>
        </p:nvSpPr>
        <p:spPr>
          <a:xfrm>
            <a:off x="457200" y="76200"/>
            <a:ext cx="8229600" cy="1143000"/>
          </a:xfrm>
        </p:spPr>
        <p:txBody>
          <a:bodyPr/>
          <a:lstStyle/>
          <a:p>
            <a:r>
              <a:rPr lang="en-US" dirty="0"/>
              <a:t>The Reciprocal Lattice</a:t>
            </a:r>
          </a:p>
        </p:txBody>
      </p:sp>
      <p:sp>
        <p:nvSpPr>
          <p:cNvPr id="3" name="Content Placeholder 2">
            <a:extLst>
              <a:ext uri="{FF2B5EF4-FFF2-40B4-BE49-F238E27FC236}">
                <a16:creationId xmlns:a16="http://schemas.microsoft.com/office/drawing/2014/main" id="{FF2F3CB8-E802-4423-8ED8-6C339EF02D77}"/>
              </a:ext>
            </a:extLst>
          </p:cNvPr>
          <p:cNvSpPr>
            <a:spLocks noGrp="1"/>
          </p:cNvSpPr>
          <p:nvPr>
            <p:ph idx="1"/>
          </p:nvPr>
        </p:nvSpPr>
        <p:spPr>
          <a:xfrm>
            <a:off x="457200" y="1219200"/>
            <a:ext cx="8458200" cy="5486400"/>
          </a:xfrm>
        </p:spPr>
        <p:txBody>
          <a:bodyPr>
            <a:normAutofit fontScale="92500"/>
          </a:bodyPr>
          <a:lstStyle/>
          <a:p>
            <a:r>
              <a:rPr lang="en-US" dirty="0"/>
              <a:t>Is a useful tool to handle the diffraction of waves</a:t>
            </a:r>
          </a:p>
          <a:p>
            <a:r>
              <a:rPr lang="en-US" dirty="0"/>
              <a:t>Used to describe all things of “wavy nature” including electrons and lattice vibrations</a:t>
            </a:r>
          </a:p>
          <a:p>
            <a:r>
              <a:rPr lang="en-US" dirty="0"/>
              <a:t>Is used to represent band structure</a:t>
            </a:r>
          </a:p>
          <a:p>
            <a:r>
              <a:rPr lang="en-US" dirty="0"/>
              <a:t>Is the collection of all wave vectors </a:t>
            </a:r>
            <a:r>
              <a:rPr lang="en-US" b="1" dirty="0"/>
              <a:t>G</a:t>
            </a:r>
            <a:r>
              <a:rPr lang="en-US" dirty="0"/>
              <a:t> that yield plane waves with a period of the Bravais lattice (What does period of lattice mean? Any </a:t>
            </a:r>
            <a:r>
              <a:rPr lang="en-US" b="1" dirty="0"/>
              <a:t>R</a:t>
            </a:r>
            <a:r>
              <a:rPr lang="en-US" dirty="0"/>
              <a:t>= u</a:t>
            </a:r>
            <a:r>
              <a:rPr lang="en-US" baseline="-25000" dirty="0"/>
              <a:t>1 </a:t>
            </a:r>
            <a:r>
              <a:rPr lang="en-US" b="1" dirty="0"/>
              <a:t>a</a:t>
            </a:r>
            <a:r>
              <a:rPr lang="en-US" b="1" baseline="-25000" dirty="0"/>
              <a:t>1</a:t>
            </a:r>
            <a:r>
              <a:rPr lang="en-US" dirty="0"/>
              <a:t>+u</a:t>
            </a:r>
            <a:r>
              <a:rPr lang="en-US" baseline="-25000" dirty="0"/>
              <a:t>2 </a:t>
            </a:r>
            <a:r>
              <a:rPr lang="en-US" b="1" dirty="0"/>
              <a:t>a</a:t>
            </a:r>
            <a:r>
              <a:rPr lang="en-US" b="1" baseline="-25000" dirty="0"/>
              <a:t>2</a:t>
            </a:r>
            <a:r>
              <a:rPr lang="en-US" dirty="0"/>
              <a:t>+u</a:t>
            </a:r>
            <a:r>
              <a:rPr lang="en-US" baseline="-25000" dirty="0"/>
              <a:t>3 </a:t>
            </a:r>
            <a:r>
              <a:rPr lang="en-US" b="1" dirty="0"/>
              <a:t>a</a:t>
            </a:r>
            <a:r>
              <a:rPr lang="en-US" b="1" baseline="-25000" dirty="0"/>
              <a:t>3</a:t>
            </a:r>
            <a:r>
              <a:rPr lang="en-US" dirty="0"/>
              <a:t> vectors is a possible period of the Bravais lattice)</a:t>
            </a:r>
          </a:p>
          <a:p>
            <a:r>
              <a:rPr lang="en-US" dirty="0"/>
              <a:t>It can be shown that </a:t>
            </a:r>
            <a:r>
              <a:rPr lang="en-US" b="1" dirty="0"/>
              <a:t>G </a:t>
            </a:r>
            <a:r>
              <a:rPr lang="en-US" dirty="0"/>
              <a:t>=</a:t>
            </a:r>
            <a:r>
              <a:rPr lang="en-US" b="1" dirty="0"/>
              <a:t> K </a:t>
            </a:r>
            <a:r>
              <a:rPr lang="en-US" dirty="0"/>
              <a:t>(Laue condition). I’ll use both </a:t>
            </a:r>
            <a:r>
              <a:rPr lang="en-US" b="1" dirty="0"/>
              <a:t>G</a:t>
            </a:r>
            <a:r>
              <a:rPr lang="en-US" dirty="0"/>
              <a:t> and </a:t>
            </a:r>
            <a:r>
              <a:rPr lang="en-US" b="1" dirty="0"/>
              <a:t>K</a:t>
            </a:r>
            <a:r>
              <a:rPr lang="en-US" dirty="0"/>
              <a:t> (heads up).</a:t>
            </a:r>
          </a:p>
        </p:txBody>
      </p:sp>
    </p:spTree>
    <p:extLst>
      <p:ext uri="{BB962C8B-B14F-4D97-AF65-F5344CB8AC3E}">
        <p14:creationId xmlns:p14="http://schemas.microsoft.com/office/powerpoint/2010/main" val="304145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8539</TotalTime>
  <Words>3705</Words>
  <Application>Microsoft Office PowerPoint</Application>
  <PresentationFormat>On-screen Show (4:3)</PresentationFormat>
  <Paragraphs>395</Paragraphs>
  <Slides>34</Slides>
  <Notes>22</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0" baseType="lpstr">
      <vt:lpstr>Arial</vt:lpstr>
      <vt:lpstr>Calibri</vt:lpstr>
      <vt:lpstr>Lucida Grande</vt:lpstr>
      <vt:lpstr>Times New Roman</vt:lpstr>
      <vt:lpstr>Office Theme</vt:lpstr>
      <vt:lpstr>Equation</vt:lpstr>
      <vt:lpstr>Homework 1 Recap (I graded them. It’s faster and I like to understand why you are missing.) </vt:lpstr>
      <vt:lpstr>Problem 6 Could have a similar problem on Test 1</vt:lpstr>
      <vt:lpstr>Problem 6</vt:lpstr>
      <vt:lpstr>Problem 4 (SnTe) Could have a similar problem on Test 1 Any of the homework problems is a reasonable test question.</vt:lpstr>
      <vt:lpstr>Problem 4 (SnTe)</vt:lpstr>
      <vt:lpstr>Test Study Advice</vt:lpstr>
      <vt:lpstr>For a little more practice: In Class Challenge (Form Your Group)</vt:lpstr>
      <vt:lpstr>Rest of Today’s Goal:</vt:lpstr>
      <vt:lpstr>The Reciprocal Lattice</vt:lpstr>
      <vt:lpstr>Reciprocal Space = </vt:lpstr>
      <vt:lpstr>PowerPoint Presentation</vt:lpstr>
      <vt:lpstr>PowerPoint Presentation</vt:lpstr>
      <vt:lpstr>The Reciprocal Lattice</vt:lpstr>
      <vt:lpstr>The Reciprocal Lattice</vt:lpstr>
      <vt:lpstr>The Reciprocal Lattice</vt:lpstr>
      <vt:lpstr>Definition of the Real/Reciprocal Lattice</vt:lpstr>
      <vt:lpstr>Definition of the Real/Reciprocal Lattice</vt:lpstr>
      <vt:lpstr>Definition of the Real/Reciprocal Lattice</vt:lpstr>
      <vt:lpstr>PowerPoint Presentation</vt:lpstr>
      <vt:lpstr>2D Reciprocal Lattice</vt:lpstr>
      <vt:lpstr>2D Reciprocal Lattice</vt:lpstr>
      <vt:lpstr>2D Reciprocal Lattice</vt:lpstr>
      <vt:lpstr>2D Reciprocal Lattice</vt:lpstr>
      <vt:lpstr>2D Reciprocal Lattice</vt:lpstr>
      <vt:lpstr>2D Reciprocal Lattice</vt:lpstr>
      <vt:lpstr>2D Reciprocal Lattice</vt:lpstr>
      <vt:lpstr>2D Reciprocal Lattice</vt:lpstr>
      <vt:lpstr>2D Reciprocal Lattice</vt:lpstr>
      <vt:lpstr>Another Similar View: Lattice waves</vt:lpstr>
      <vt:lpstr>Lattice waves</vt:lpstr>
      <vt:lpstr>Lattice waves</vt:lpstr>
      <vt:lpstr>PowerPoint Presentation</vt:lpstr>
      <vt:lpstr>Lattice waves</vt:lpstr>
      <vt:lpstr>Lattice waves</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Structure of Solids</dc:title>
  <dc:creator>MBE metal</dc:creator>
  <cp:lastModifiedBy>Mikel Holcomb</cp:lastModifiedBy>
  <cp:revision>370</cp:revision>
  <cp:lastPrinted>2015-09-17T14:43:55Z</cp:lastPrinted>
  <dcterms:created xsi:type="dcterms:W3CDTF">2010-08-31T11:45:17Z</dcterms:created>
  <dcterms:modified xsi:type="dcterms:W3CDTF">2022-09-02T18:23:33Z</dcterms:modified>
</cp:coreProperties>
</file>